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1"/>
  </p:notesMasterIdLst>
  <p:sldIdLst>
    <p:sldId id="340" r:id="rId2"/>
    <p:sldId id="341" r:id="rId3"/>
    <p:sldId id="303" r:id="rId4"/>
    <p:sldId id="288" r:id="rId5"/>
    <p:sldId id="349" r:id="rId6"/>
    <p:sldId id="299" r:id="rId7"/>
    <p:sldId id="346" r:id="rId8"/>
    <p:sldId id="347" r:id="rId9"/>
    <p:sldId id="348" r:id="rId10"/>
    <p:sldId id="289" r:id="rId11"/>
    <p:sldId id="305" r:id="rId12"/>
    <p:sldId id="304" r:id="rId13"/>
    <p:sldId id="290" r:id="rId14"/>
    <p:sldId id="296" r:id="rId15"/>
    <p:sldId id="293" r:id="rId16"/>
    <p:sldId id="306" r:id="rId17"/>
    <p:sldId id="294" r:id="rId18"/>
    <p:sldId id="307" r:id="rId19"/>
    <p:sldId id="297" r:id="rId20"/>
    <p:sldId id="308" r:id="rId21"/>
    <p:sldId id="298" r:id="rId22"/>
    <p:sldId id="309" r:id="rId23"/>
    <p:sldId id="300" r:id="rId24"/>
    <p:sldId id="282" r:id="rId25"/>
    <p:sldId id="312" r:id="rId26"/>
    <p:sldId id="313" r:id="rId27"/>
    <p:sldId id="274" r:id="rId28"/>
    <p:sldId id="314"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1" r:id="rId44"/>
    <p:sldId id="276" r:id="rId45"/>
    <p:sldId id="301" r:id="rId46"/>
    <p:sldId id="277" r:id="rId47"/>
    <p:sldId id="279" r:id="rId48"/>
    <p:sldId id="302" r:id="rId49"/>
    <p:sldId id="332" r:id="rId50"/>
    <p:sldId id="334" r:id="rId51"/>
    <p:sldId id="335" r:id="rId52"/>
    <p:sldId id="336" r:id="rId53"/>
    <p:sldId id="310" r:id="rId54"/>
    <p:sldId id="333" r:id="rId55"/>
    <p:sldId id="337" r:id="rId56"/>
    <p:sldId id="344" r:id="rId57"/>
    <p:sldId id="342" r:id="rId58"/>
    <p:sldId id="343" r:id="rId59"/>
    <p:sldId id="330" r:id="rId60"/>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81651" autoAdjust="0"/>
  </p:normalViewPr>
  <p:slideViewPr>
    <p:cSldViewPr snapToGrid="0">
      <p:cViewPr varScale="1">
        <p:scale>
          <a:sx n="107" d="100"/>
          <a:sy n="107" d="100"/>
        </p:scale>
        <p:origin x="17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180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41" y="0"/>
            <a:ext cx="3037839" cy="46180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387137"/>
            <a:ext cx="5608319" cy="415623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71"/>
            <a:ext cx="3037839" cy="46180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944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Welcome! </a:t>
            </a:r>
          </a:p>
          <a:p>
            <a:pPr eaLnBrk="1" hangingPunct="1">
              <a:spcBef>
                <a:spcPct val="0"/>
              </a:spcBef>
            </a:pPr>
            <a:endParaRPr lang="en-US" dirty="0" smtClean="0"/>
          </a:p>
          <a:p>
            <a:pPr eaLnBrk="1" hangingPunct="1">
              <a:spcBef>
                <a:spcPct val="0"/>
              </a:spcBef>
            </a:pPr>
            <a:endParaRPr lang="en-US" baseline="0" dirty="0" smtClean="0"/>
          </a:p>
          <a:p>
            <a:pPr eaLnBrk="1" hangingPunct="1">
              <a:spcBef>
                <a:spcPct val="0"/>
              </a:spcBef>
            </a:pPr>
            <a:endParaRPr lang="en-US" dirty="0" smtClean="0"/>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a:spcBef>
                <a:spcPct val="0"/>
              </a:spcBef>
            </a:pP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fld id="{B99F5D96-98D7-47C2-BD1E-9FF43B20653B}" type="slidenum">
              <a:rPr lang="en-US" altLang="en-US">
                <a:solidFill>
                  <a:prstClr val="black"/>
                </a:solidFill>
                <a:latin typeface="Calibri" pitchFamily="34" charset="0"/>
              </a:rPr>
              <a:pPr/>
              <a:t>1</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205786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If you are a</a:t>
            </a:r>
            <a:r>
              <a:rPr lang="en-US" baseline="0" dirty="0" smtClean="0"/>
              <a:t> PI or part of a study team at one of the network institutions you may gain feasibility access today. </a:t>
            </a:r>
            <a:r>
              <a:rPr lang="en-US" dirty="0" smtClean="0"/>
              <a:t>With</a:t>
            </a:r>
            <a:r>
              <a:rPr lang="en-US" baseline="0" dirty="0" smtClean="0"/>
              <a:t> feasibility access, you are able to search for aggregate registry data, but you will not be able to contact volunteers or see volunteer-specific health data. You may perform feasibility searches of the database for your current study or future studies. This is a good way to learn how to apply the RM filters and assemble a cohort of potential matches.</a:t>
            </a:r>
            <a:endParaRPr lang="en-US" dirty="0" smtClean="0"/>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40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r>
              <a:rPr lang="en-US" dirty="0" smtClean="0"/>
              <a:t>ResearchMatch is an NIH funded initiative that began in 2010 and was and is </a:t>
            </a:r>
            <a:r>
              <a:rPr lang="en-US" baseline="0" dirty="0" smtClean="0"/>
              <a:t>based on the CTSA consortium. RM is a platform that matches people interested in research with investigators and study teams in order to support and raise awareness of opportunities to be involved in research- nationwide.</a:t>
            </a:r>
          </a:p>
          <a:p>
            <a:pPr eaLnBrk="1" hangingPunct="1">
              <a:spcBef>
                <a:spcPct val="0"/>
              </a:spcBef>
            </a:pPr>
            <a:endParaRPr lang="en-US" baseline="0" dirty="0" smtClean="0"/>
          </a:p>
          <a:p>
            <a:pPr eaLnBrk="1" hangingPunct="1">
              <a:spcBef>
                <a:spcPct val="0"/>
              </a:spcBef>
            </a:pP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11</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821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From your dashboard, in order to gain recruitment</a:t>
            </a:r>
            <a:r>
              <a:rPr lang="en-US" baseline="0" dirty="0" smtClean="0"/>
              <a:t> access, you’ll need to click ‘add new study’ when you have IRB approval for recruitment and are ready to upload the current IRB approval letter. </a:t>
            </a:r>
            <a:endParaRPr lang="en-US" dirty="0"/>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07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When you click ‘add a new study; you will be asked to</a:t>
            </a:r>
            <a:r>
              <a:rPr lang="en-US" dirty="0" smtClean="0"/>
              <a:t> agree that this request meets the requirements defined</a:t>
            </a:r>
            <a:r>
              <a:rPr lang="en-US" baseline="0" dirty="0" smtClean="0"/>
              <a:t> b</a:t>
            </a:r>
            <a:r>
              <a:rPr lang="en-US" dirty="0" smtClean="0"/>
              <a:t>y your</a:t>
            </a:r>
            <a:r>
              <a:rPr lang="en-US" baseline="0" dirty="0" smtClean="0"/>
              <a:t> institution’s Researcher Acknowledgement Form that you signed upon your registration for researcher access to RM. CLICK NEXT</a:t>
            </a:r>
            <a:endParaRPr lang="en-US" dirty="0"/>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00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 is important to </a:t>
            </a:r>
            <a:r>
              <a:rPr lang="en-US" sz="1200" b="0" i="0" u="none" strike="noStrike" cap="none" dirty="0">
                <a:solidFill>
                  <a:schemeClr val="dk1"/>
                </a:solidFill>
                <a:latin typeface="Calibri"/>
                <a:ea typeface="Calibri"/>
                <a:cs typeface="Calibri"/>
                <a:sym typeface="Calibri"/>
              </a:rPr>
              <a:t>have an IRB approved protocol, and an IRB approved contact message for use on ResearchMatch before </a:t>
            </a:r>
            <a:r>
              <a:rPr lang="en-US" sz="1200" b="0" i="0" u="none" strike="noStrike" cap="none" dirty="0" smtClean="0">
                <a:solidFill>
                  <a:schemeClr val="dk1"/>
                </a:solidFill>
                <a:latin typeface="Calibri"/>
                <a:ea typeface="Calibri"/>
                <a:cs typeface="Calibri"/>
                <a:sym typeface="Calibri"/>
              </a:rPr>
              <a:t>beginning </a:t>
            </a:r>
            <a:r>
              <a:rPr lang="en-US" sz="1200" b="0" i="0" u="none" strike="noStrike" cap="none" dirty="0">
                <a:solidFill>
                  <a:schemeClr val="dk1"/>
                </a:solidFill>
                <a:latin typeface="Calibri"/>
                <a:ea typeface="Calibri"/>
                <a:cs typeface="Calibri"/>
                <a:sym typeface="Calibri"/>
              </a:rPr>
              <a:t>the process.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Here, you will specify your role as either the principal investigator (PI)</a:t>
            </a:r>
            <a:r>
              <a:rPr lang="en-US" sz="1200" b="0" i="0" u="none" strike="noStrike" cap="none" baseline="0" dirty="0" smtClean="0">
                <a:solidFill>
                  <a:schemeClr val="dk1"/>
                </a:solidFill>
                <a:latin typeface="Calibri"/>
                <a:ea typeface="Calibri"/>
                <a:cs typeface="Calibri"/>
                <a:sym typeface="Calibri"/>
              </a:rPr>
              <a:t> or as a proxy researcher. </a:t>
            </a:r>
            <a:r>
              <a:rPr lang="en-US" baseline="0" dirty="0" smtClean="0"/>
              <a:t>If you are not the PI on the study, you will be asked to enter the PI’s contact information. Then, your PI must approve you + you cannot approve yourself. </a:t>
            </a: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663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ENTER your IRB</a:t>
            </a:r>
            <a:r>
              <a:rPr lang="en-US" baseline="0" dirty="0" smtClean="0"/>
              <a:t> #, National Clinical Trials # if you have one,  the STUDY TITLE and ADDITIONAL STUDY INFO</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14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a:ea typeface="Calibri"/>
                <a:cs typeface="Calibri"/>
                <a:sym typeface="Calibri"/>
              </a:rPr>
              <a:t>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Calibri"/>
                <a:cs typeface="Calibri"/>
                <a:sym typeface="Calibri"/>
              </a:rPr>
              <a:t>Researcher must select </a:t>
            </a:r>
            <a:r>
              <a:rPr kumimoji="0" lang="en-US" sz="1200" b="1" i="0" u="none" strike="noStrike" kern="1200" cap="none" spc="0" normalizeH="0" baseline="0" noProof="0" dirty="0" smtClean="0">
                <a:ln>
                  <a:noFill/>
                </a:ln>
                <a:solidFill>
                  <a:srgbClr val="FF0000"/>
                </a:solidFill>
                <a:effectLst/>
                <a:uLnTx/>
                <a:uFillTx/>
                <a:latin typeface="Calibri" panose="020F0502020204030204"/>
                <a:ea typeface="Calibri"/>
                <a:cs typeface="Calibri"/>
                <a:sym typeface="Calibri"/>
              </a:rPr>
              <a:t>Recruitment or Survey</a:t>
            </a:r>
            <a:r>
              <a:rPr kumimoji="0" lang="en-US" sz="1200" b="1" i="0" u="none" strike="noStrike" kern="1200" cap="none" spc="0" normalizeH="0" baseline="0" noProof="0" dirty="0" smtClean="0">
                <a:ln>
                  <a:noFill/>
                </a:ln>
                <a:solidFill>
                  <a:srgbClr val="FF0000"/>
                </a:solidFill>
                <a:effectLst/>
                <a:uLnTx/>
                <a:uFillTx/>
                <a:latin typeface="Tw Cen MT" pitchFamily="34" charset="0"/>
                <a:ea typeface="Calibri"/>
                <a:cs typeface="Calibri"/>
                <a:sym typeface="Calibri"/>
              </a:rPr>
              <a:t>.</a:t>
            </a:r>
            <a:r>
              <a:rPr kumimoji="0" lang="en-US" sz="1200" b="0" i="0" u="none" strike="noStrike" kern="1200" cap="none" spc="0" normalizeH="0" baseline="0" noProof="0" dirty="0" smtClean="0">
                <a:ln>
                  <a:noFill/>
                </a:ln>
                <a:solidFill>
                  <a:prstClr val="black"/>
                </a:solidFill>
                <a:effectLst/>
                <a:uLnTx/>
                <a:uFillTx/>
                <a:latin typeface="Tw Cen MT" pitchFamily="34" charset="0"/>
                <a:ea typeface="Calibri"/>
                <a:cs typeface="Calibri"/>
                <a:sym typeface="Calibri"/>
              </a:rPr>
              <a:t> Recruitment is for studies that will require the Volunteer to complete study visits. Survey is for studies that will only involve collection of data through a electronic survey instrument.</a:t>
            </a:r>
          </a:p>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Tw Cen MT" pitchFamily="34" charset="0"/>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Tw Cen MT" panose="020B0602020104020603" pitchFamily="34" charset="0"/>
              </a:rPr>
              <a:t>If you have an interventional study and select recruitment, you will have the opportunity to enter a </a:t>
            </a:r>
            <a:r>
              <a:rPr lang="en-US" dirty="0" err="1" smtClean="0">
                <a:solidFill>
                  <a:schemeClr val="bg1"/>
                </a:solidFill>
                <a:latin typeface="Tw Cen MT" panose="020B0602020104020603" pitchFamily="34" charset="0"/>
              </a:rPr>
              <a:t>REDCap</a:t>
            </a:r>
            <a:r>
              <a:rPr lang="en-US" dirty="0" smtClean="0">
                <a:solidFill>
                  <a:schemeClr val="bg1"/>
                </a:solidFill>
                <a:latin typeface="Tw Cen MT" panose="020B0602020104020603" pitchFamily="34" charset="0"/>
              </a:rPr>
              <a:t> pre-screening survey later in the contact </a:t>
            </a:r>
            <a:r>
              <a:rPr lang="en-US" sz="1100" dirty="0" smtClean="0">
                <a:solidFill>
                  <a:schemeClr val="bg1"/>
                </a:solidFill>
                <a:latin typeface="Tw Cen MT" panose="020B0602020104020603" pitchFamily="34" charset="0"/>
              </a:rPr>
              <a:t>process</a:t>
            </a:r>
          </a:p>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17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r>
              <a:rPr lang="en-US" dirty="0" smtClean="0"/>
              <a:t>Next,</a:t>
            </a:r>
            <a:r>
              <a:rPr lang="en-US" baseline="0" dirty="0" smtClean="0"/>
              <a:t> you will upload your Final Approval Letter from your local or central IRB. This is the letter you or your PI received which includes expiration dates for the study. You may upload only one document so please merge documents if you have central and local IRB approvals. </a:t>
            </a:r>
          </a:p>
          <a:p>
            <a:pPr eaLnBrk="1" hangingPunct="1">
              <a:spcBef>
                <a:spcPct val="0"/>
              </a:spcBef>
            </a:pPr>
            <a:endParaRPr lang="en-US" baseline="0" dirty="0" smtClean="0"/>
          </a:p>
          <a:p>
            <a:pPr eaLnBrk="1" hangingPunct="1">
              <a:spcBef>
                <a:spcPct val="0"/>
              </a:spcBef>
            </a:pPr>
            <a:r>
              <a:rPr lang="en-US" dirty="0" smtClean="0">
                <a:latin typeface="Tw Cen MT" pitchFamily="34" charset="0"/>
              </a:rPr>
              <a:t>if you have any questions while registering your study.- your site specific instructions are available in 2 locations: </a:t>
            </a:r>
            <a:br>
              <a:rPr lang="en-US" dirty="0" smtClean="0">
                <a:latin typeface="Tw Cen MT" pitchFamily="34" charset="0"/>
              </a:rPr>
            </a:br>
            <a:r>
              <a:rPr lang="en-US" dirty="0" smtClean="0">
                <a:latin typeface="Tw Cen MT" pitchFamily="34" charset="0"/>
              </a:rPr>
              <a:t>within the “requirements” hyperlink next to UPLOAD IRB LETTER and on the menu tab on the left side. </a:t>
            </a:r>
          </a:p>
          <a:p>
            <a:pPr eaLnBrk="1" hangingPunct="1">
              <a:spcBef>
                <a:spcPct val="0"/>
              </a:spcBef>
            </a:pPr>
            <a:endParaRPr lang="en-US" dirty="0" smtClean="0">
              <a:latin typeface="Tw Cen MT" pitchFamily="34" charset="0"/>
            </a:endParaRPr>
          </a:p>
          <a:p>
            <a:pPr eaLnBrk="1" hangingPunct="1">
              <a:spcBef>
                <a:spcPct val="0"/>
              </a:spcBef>
            </a:pPr>
            <a:r>
              <a:rPr lang="en-US" dirty="0" smtClean="0">
                <a:latin typeface="Tw Cen MT" pitchFamily="34" charset="0"/>
              </a:rPr>
              <a:t>You may</a:t>
            </a:r>
            <a:r>
              <a:rPr lang="en-US" baseline="0" dirty="0" smtClean="0">
                <a:latin typeface="Tw Cen MT" pitchFamily="34" charset="0"/>
              </a:rPr>
              <a:t> upload only one document. If your site required multiple documents, you will need to merge into a single file before uploading</a:t>
            </a:r>
            <a:endParaRPr lang="en-US" dirty="0" smtClean="0">
              <a:latin typeface="Tw Cen MT" pitchFamily="34" charset="0"/>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54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endParaRPr lang="en-US" dirty="0" smtClean="0">
              <a:latin typeface="Tw Cen MT" pitchFamily="34" charset="0"/>
            </a:endParaRPr>
          </a:p>
          <a:p>
            <a:pPr eaLnBrk="1" hangingPunct="1">
              <a:spcBef>
                <a:spcPct val="0"/>
              </a:spcBef>
            </a:pPr>
            <a:r>
              <a:rPr lang="en-US" u="sng" dirty="0" smtClean="0">
                <a:latin typeface="Tw Cen MT" pitchFamily="34" charset="0"/>
              </a:rPr>
              <a:t>REMEMBER: your IRB letter must be a current letter that clearly indicates</a:t>
            </a:r>
            <a:r>
              <a:rPr lang="en-US" dirty="0" smtClean="0">
                <a:latin typeface="Tw Cen MT" pitchFamily="34" charset="0"/>
              </a:rPr>
              <a:t>:</a:t>
            </a:r>
          </a:p>
          <a:p>
            <a:pPr marL="226634" indent="-226634">
              <a:spcBef>
                <a:spcPct val="0"/>
              </a:spcBef>
              <a:buAutoNum type="arabicPeriod"/>
            </a:pPr>
            <a:r>
              <a:rPr lang="en-US" dirty="0" smtClean="0">
                <a:latin typeface="Tw Cen MT" pitchFamily="34" charset="0"/>
              </a:rPr>
              <a:t>The IRB number of this study</a:t>
            </a:r>
          </a:p>
          <a:p>
            <a:pPr marL="226634" indent="-226634">
              <a:spcBef>
                <a:spcPct val="0"/>
              </a:spcBef>
              <a:buAutoNum type="arabicPeriod"/>
            </a:pPr>
            <a:r>
              <a:rPr lang="en-US" dirty="0" smtClean="0">
                <a:latin typeface="Tw Cen MT" pitchFamily="34" charset="0"/>
              </a:rPr>
              <a:t>The IRB expiration date of this study</a:t>
            </a:r>
          </a:p>
          <a:p>
            <a:pPr marL="226634" indent="-226634">
              <a:spcBef>
                <a:spcPct val="0"/>
              </a:spcBef>
              <a:buAutoNum type="arabicPeriod"/>
            </a:pPr>
            <a:r>
              <a:rPr lang="en-US" dirty="0" smtClean="0">
                <a:latin typeface="Tw Cen MT" pitchFamily="34" charset="0"/>
              </a:rPr>
              <a:t>Study title</a:t>
            </a:r>
          </a:p>
          <a:p>
            <a:pPr marL="226634" indent="-226634">
              <a:spcBef>
                <a:spcPct val="0"/>
              </a:spcBef>
              <a:buAutoNum type="arabicPeriod"/>
            </a:pPr>
            <a:r>
              <a:rPr lang="en-US" dirty="0" smtClean="0">
                <a:latin typeface="Tw Cen MT" pitchFamily="34" charset="0"/>
              </a:rPr>
              <a:t>Evidence that this study has been approved</a:t>
            </a:r>
          </a:p>
          <a:p>
            <a:pPr marL="226634" indent="-226634">
              <a:spcBef>
                <a:spcPct val="0"/>
              </a:spcBef>
              <a:buAutoNum type="arabicPeriod"/>
            </a:pPr>
            <a:r>
              <a:rPr lang="en-US" dirty="0" smtClean="0">
                <a:latin typeface="Tw Cen MT" pitchFamily="34" charset="0"/>
              </a:rPr>
              <a:t>First and last name of the PI</a:t>
            </a:r>
            <a:endParaRPr lang="en-US" dirty="0" smtClean="0"/>
          </a:p>
          <a:p>
            <a:pPr marL="0" marR="0" lvl="0" indent="0" algn="l" rtl="0">
              <a:spcBef>
                <a:spcPts val="0"/>
              </a:spcBef>
              <a:spcAft>
                <a:spcPts val="0"/>
              </a:spcAft>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09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6" name="Shape 31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THEN- CHECK</a:t>
            </a:r>
            <a:r>
              <a:rPr lang="en-US" baseline="0" dirty="0" smtClean="0"/>
              <a:t> YOUR EMAIL: you will get an email outlining the status of your study - it’s on it’s way to your PI for approval!</a:t>
            </a:r>
          </a:p>
          <a:p>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1389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eaLnBrk="1" hangingPunct="1">
              <a:spcBef>
                <a:spcPct val="0"/>
              </a:spcBef>
            </a:pPr>
            <a:r>
              <a:rPr lang="en-US" dirty="0" smtClean="0"/>
              <a:t>ResearchMatch is an NIH funded initiative that began in 2010 and was and is </a:t>
            </a:r>
            <a:r>
              <a:rPr lang="en-US" baseline="0" dirty="0" smtClean="0"/>
              <a:t>based on the CTSA consortium. RM is a platform that matches people interested in research with investigators and study teams in order to support and raise awareness of opportunities to be involved in research- nationwide.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2</a:t>
            </a:fld>
            <a:endParaRPr lang="en-US" dirty="0"/>
          </a:p>
        </p:txBody>
      </p:sp>
    </p:spTree>
    <p:extLst>
      <p:ext uri="{BB962C8B-B14F-4D97-AF65-F5344CB8AC3E}">
        <p14:creationId xmlns:p14="http://schemas.microsoft.com/office/powerpoint/2010/main" val="228039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6" name="Shape 31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baseline="0" dirty="0" smtClean="0"/>
              <a:t>THE </a:t>
            </a:r>
            <a:r>
              <a:rPr lang="en-US" dirty="0" smtClean="0"/>
              <a:t>PI </a:t>
            </a:r>
            <a:r>
              <a:rPr lang="en-US" baseline="0" dirty="0" smtClean="0"/>
              <a:t>receives an email and must authorize your access for the study that was registered.</a:t>
            </a:r>
          </a:p>
          <a:p>
            <a:endParaRPr lang="en-US" dirty="0" smtClean="0"/>
          </a:p>
          <a:p>
            <a:r>
              <a:rPr lang="en-US" dirty="0" smtClean="0"/>
              <a:t>Please note that the</a:t>
            </a:r>
            <a:r>
              <a:rPr lang="en-US" baseline="0" dirty="0" smtClean="0"/>
              <a:t> PI can not </a:t>
            </a:r>
            <a:r>
              <a:rPr lang="en-US" u="sng" baseline="0" dirty="0" smtClean="0"/>
              <a:t>reply</a:t>
            </a:r>
            <a:r>
              <a:rPr lang="en-US" baseline="0" dirty="0" smtClean="0"/>
              <a:t> to the email.  They have to participate in the 2-step process to approve the researcher.</a:t>
            </a:r>
            <a:endParaRPr lang="en-US" dirty="0"/>
          </a:p>
        </p:txBody>
      </p:sp>
      <p:sp>
        <p:nvSpPr>
          <p:cNvPr id="317" name="Shape 31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44465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PI clicks the link in the email and then one more time on the rm page then they are good to go!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8" name="Shape 328"/>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8044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6" name="Shape 31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i="1" dirty="0" smtClean="0"/>
              <a:t>Read</a:t>
            </a:r>
            <a:r>
              <a:rPr lang="en-US" i="1" baseline="0" dirty="0" smtClean="0"/>
              <a:t> slide</a:t>
            </a:r>
            <a:endParaRPr lang="en-US" i="1" dirty="0"/>
          </a:p>
        </p:txBody>
      </p:sp>
      <p:sp>
        <p:nvSpPr>
          <p:cNvPr id="317" name="Shape 31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5013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After this, you will</a:t>
            </a:r>
            <a:r>
              <a:rPr lang="en-US" sz="1200" b="0" i="0" u="none" strike="noStrike" cap="none" baseline="0" dirty="0" smtClean="0">
                <a:solidFill>
                  <a:schemeClr val="dk1"/>
                </a:solidFill>
                <a:latin typeface="Calibri"/>
                <a:ea typeface="Calibri"/>
                <a:cs typeface="Calibri"/>
                <a:sym typeface="Calibri"/>
              </a:rPr>
              <a:t> have the ability to send contact messages to volunteers in the </a:t>
            </a:r>
            <a:r>
              <a:rPr lang="en-US" sz="1200" b="0" i="0" u="none" strike="noStrike" cap="none" baseline="0" dirty="0" err="1" smtClean="0">
                <a:solidFill>
                  <a:schemeClr val="dk1"/>
                </a:solidFill>
                <a:latin typeface="Calibri"/>
                <a:ea typeface="Calibri"/>
                <a:cs typeface="Calibri"/>
                <a:sym typeface="Calibri"/>
              </a:rPr>
              <a:t>researchmatch</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databse</a:t>
            </a:r>
            <a:r>
              <a:rPr lang="en-US" sz="1200" b="0" i="0" u="none" strike="noStrike" cap="none" baseline="0" dirty="0" smtClean="0">
                <a:solidFill>
                  <a:schemeClr val="dk1"/>
                </a:solidFill>
                <a:latin typeface="Calibri"/>
                <a:ea typeface="Calibri"/>
                <a:cs typeface="Calibri"/>
                <a:sym typeface="Calibri"/>
              </a:rPr>
              <a:t>, otherwise called ‘recruitment access’</a:t>
            </a:r>
            <a:endParaRPr sz="1200" b="0" i="0" u="none" strike="noStrike" cap="none" dirty="0">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328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is the researcher dashboard. (click) You can search for volunteers,(click) see the statuses of your studies (click) and contact your institutional liaisons</a:t>
            </a: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00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SWITCH TO LB</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25</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1182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5" name="Shape 27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Click ‘start searching’ to begin searching</a:t>
            </a:r>
            <a:r>
              <a:rPr lang="en-US" sz="1200" b="0" i="0" u="none" strike="noStrike" cap="none" baseline="0" dirty="0" smtClean="0">
                <a:solidFill>
                  <a:schemeClr val="dk1"/>
                </a:solidFill>
                <a:latin typeface="Calibri"/>
                <a:ea typeface="Calibri"/>
                <a:cs typeface="Calibri"/>
                <a:sym typeface="Calibri"/>
              </a:rPr>
              <a:t> for volunteers</a:t>
            </a: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47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You</a:t>
            </a:r>
            <a:r>
              <a:rPr lang="en-US" sz="1200" b="0" i="0" u="none" strike="noStrike" cap="none" baseline="0" dirty="0" smtClean="0">
                <a:solidFill>
                  <a:schemeClr val="dk1"/>
                </a:solidFill>
                <a:latin typeface="Calibri"/>
                <a:ea typeface="Calibri"/>
                <a:cs typeface="Calibri"/>
                <a:sym typeface="Calibri"/>
              </a:rPr>
              <a:t> can use as many or as few filters as appropriate to define your cohort. As you apply more filters, you will notice the number of total volunteers found after filters applied will decrease. So, if you begin with no filters, you will see all volunteers in the ResearchMatch database. By adding filters, you can refine that number to a set of volunteers that fit the specific eligibility criteria of your study. Once you have applied all necessary filters, you will click “select volunteers’ at the bottom of the page.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918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2" name="Shape 342"/>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There</a:t>
            </a:r>
            <a:r>
              <a:rPr lang="en-US" baseline="0" dirty="0" smtClean="0"/>
              <a:t> are several steps, or filtering sections, to build a search. </a:t>
            </a:r>
            <a:r>
              <a:rPr lang="en-US" dirty="0" smtClean="0"/>
              <a:t>The filters act like a drop down menu.</a:t>
            </a:r>
            <a:r>
              <a:rPr lang="en-US" baseline="0" dirty="0" smtClean="0"/>
              <a:t> You can use these filters to refine your cohort. (click) As you add each filter, ResearchMatch will update the number of volunteers who meet the filter criteria. </a:t>
            </a:r>
          </a:p>
          <a:p>
            <a:pPr lvl="0" rtl="0">
              <a:spcBef>
                <a:spcPts val="0"/>
              </a:spcBef>
              <a:buClr>
                <a:schemeClr val="dk1"/>
              </a:buClr>
              <a:buSzPct val="25000"/>
              <a:buFont typeface="Arial"/>
              <a:buNone/>
            </a:pPr>
            <a:r>
              <a:rPr lang="en-US" baseline="0" dirty="0" smtClean="0"/>
              <a:t/>
            </a:r>
            <a:br>
              <a:rPr lang="en-US" baseline="0" dirty="0" smtClean="0"/>
            </a:br>
            <a:r>
              <a:rPr lang="en-US" baseline="0" dirty="0" smtClean="0"/>
              <a:t>(click) </a:t>
            </a:r>
          </a:p>
          <a:p>
            <a:pPr lvl="0" rtl="0">
              <a:spcBef>
                <a:spcPts val="0"/>
              </a:spcBef>
              <a:buClr>
                <a:schemeClr val="dk1"/>
              </a:buClr>
              <a:buSzPct val="25000"/>
              <a:buFont typeface="Arial"/>
              <a:buNone/>
            </a:pPr>
            <a:endParaRPr lang="en-US" baseline="0"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b="0" dirty="0" smtClean="0">
                <a:solidFill>
                  <a:schemeClr val="lt1"/>
                </a:solidFill>
                <a:latin typeface="Calibri"/>
                <a:ea typeface="Calibri"/>
                <a:cs typeface="Calibri"/>
                <a:sym typeface="Calibri"/>
              </a:rPr>
              <a:t>Note: When performing a feasibility search, data is rounded to the nearest 10. If you yield a count of 10, this means that 1-10 RM volunteers match your search criteria.  If there are no matches, search will yield a count of 0. </a:t>
            </a:r>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a:p>
            <a:pPr marL="0" marR="0" lvl="0" indent="0" algn="l" rtl="0">
              <a:spcBef>
                <a:spcPts val="0"/>
              </a:spcBef>
              <a:buSzPct val="25000"/>
              <a:buNone/>
            </a:pPr>
            <a:endParaRPr dirty="0"/>
          </a:p>
        </p:txBody>
      </p:sp>
      <p:sp>
        <p:nvSpPr>
          <p:cNvPr id="343" name="Shape 343"/>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06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After selecting the</a:t>
            </a:r>
            <a:r>
              <a:rPr lang="en-US" sz="1200" b="0" i="0" u="none" strike="noStrike" cap="none" baseline="0" dirty="0" smtClean="0">
                <a:solidFill>
                  <a:schemeClr val="dk1"/>
                </a:solidFill>
                <a:latin typeface="Calibri"/>
                <a:ea typeface="Calibri"/>
                <a:cs typeface="Calibri"/>
                <a:sym typeface="Calibri"/>
              </a:rPr>
              <a:t> type of search, either recruitment or feasibility, we can move through the filters to refine our cohort. </a:t>
            </a:r>
            <a:r>
              <a:rPr lang="en-US" sz="1200" b="0" i="0" u="none" strike="noStrike" cap="none" dirty="0" smtClean="0">
                <a:solidFill>
                  <a:schemeClr val="dk1"/>
                </a:solidFill>
                <a:latin typeface="Calibri"/>
                <a:ea typeface="Calibri"/>
                <a:cs typeface="Calibri"/>
                <a:sym typeface="Calibri"/>
              </a:rPr>
              <a:t>Let’s say that we only want to include volunteers</a:t>
            </a:r>
            <a:r>
              <a:rPr lang="en-US" sz="1200" b="0" i="0" u="none" strike="noStrike" cap="none" baseline="0" dirty="0" smtClean="0">
                <a:solidFill>
                  <a:schemeClr val="dk1"/>
                </a:solidFill>
                <a:latin typeface="Calibri"/>
                <a:ea typeface="Calibri"/>
                <a:cs typeface="Calibri"/>
                <a:sym typeface="Calibri"/>
              </a:rPr>
              <a:t> who live less than 50 miles from our location.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355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Welcome! </a:t>
            </a: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video covers gaining recruitment access and contacting volunteers.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3</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89227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ResearchMatch</a:t>
            </a:r>
            <a:r>
              <a:rPr lang="en-US" sz="1200" b="0" i="0" u="none" strike="noStrike" cap="none" baseline="0" dirty="0" smtClean="0">
                <a:solidFill>
                  <a:schemeClr val="dk1"/>
                </a:solidFill>
                <a:latin typeface="Calibri"/>
                <a:ea typeface="Calibri"/>
                <a:cs typeface="Calibri"/>
                <a:sym typeface="Calibri"/>
              </a:rPr>
              <a:t> auto populates your address based on the institution. If your institution has multiple locations, you should see these in the drop down menu. You can use as many location filters as you would like.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724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 the next</a:t>
            </a:r>
            <a:r>
              <a:rPr lang="en-US" sz="1200" b="0" i="0" u="none" strike="noStrike" cap="none" baseline="0" dirty="0" smtClean="0">
                <a:solidFill>
                  <a:schemeClr val="dk1"/>
                </a:solidFill>
                <a:latin typeface="Calibri"/>
                <a:ea typeface="Calibri"/>
                <a:cs typeface="Calibri"/>
                <a:sym typeface="Calibri"/>
              </a:rPr>
              <a:t> section, you can filter by a number of demographic filters. Let’s say we want to include volunteers ages 18 to 55. Click the ‘add’ button next to age criteria (click)</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8430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And then enter the</a:t>
            </a:r>
            <a:r>
              <a:rPr lang="en-US" sz="1200" b="0" i="0" u="none" strike="noStrike" cap="none" baseline="0" dirty="0" smtClean="0">
                <a:solidFill>
                  <a:schemeClr val="dk1"/>
                </a:solidFill>
                <a:latin typeface="Calibri"/>
                <a:ea typeface="Calibri"/>
                <a:cs typeface="Calibri"/>
                <a:sym typeface="Calibri"/>
              </a:rPr>
              <a:t> age range we would like to include. You may use as many of as few filters as you would like. If you have multiple populations, like ages 18-20 AND 50-55, it may be helpful to perform separate, repeated searches.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0527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As you can see, the total number of volunteers found has decreased to around 80. This tab is always visible</a:t>
            </a:r>
            <a:r>
              <a:rPr lang="en-US" sz="1200" b="0" i="0" u="none" strike="noStrike" cap="none" baseline="0" dirty="0" smtClean="0">
                <a:solidFill>
                  <a:schemeClr val="dk1"/>
                </a:solidFill>
                <a:latin typeface="Calibri"/>
                <a:ea typeface="Calibri"/>
                <a:cs typeface="Calibri"/>
                <a:sym typeface="Calibri"/>
              </a:rPr>
              <a:t> as you scroll through the filters so that you have an idea of how your searches are affecting the number of volunteers fitting the criteria.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42035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Let’s move</a:t>
            </a:r>
            <a:r>
              <a:rPr lang="en-US" sz="1200" b="0" i="0" u="none" strike="noStrike" cap="none" baseline="0" dirty="0" smtClean="0">
                <a:solidFill>
                  <a:schemeClr val="dk1"/>
                </a:solidFill>
                <a:latin typeface="Calibri"/>
                <a:ea typeface="Calibri"/>
                <a:cs typeface="Calibri"/>
                <a:sym typeface="Calibri"/>
              </a:rPr>
              <a:t> on to the health condition filter. Click here (click) to read the instructions.</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3935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a:t>
            </a:r>
            <a:r>
              <a:rPr lang="en-US" sz="1200" b="0" i="0" u="none" strike="noStrike" cap="none" baseline="0" dirty="0" smtClean="0">
                <a:solidFill>
                  <a:schemeClr val="dk1"/>
                </a:solidFill>
                <a:latin typeface="Calibri"/>
                <a:ea typeface="Calibri"/>
                <a:cs typeface="Calibri"/>
                <a:sym typeface="Calibri"/>
              </a:rPr>
              <a:t> health and medication filters make use of Boolean logic, using AND/OR to help you refine your results. Using OR makes your set larger and </a:t>
            </a:r>
            <a:r>
              <a:rPr lang="en-US" sz="1200" b="0" i="0" u="none" strike="noStrike" cap="none" baseline="0" dirty="0" err="1" smtClean="0">
                <a:solidFill>
                  <a:schemeClr val="dk1"/>
                </a:solidFill>
                <a:latin typeface="Calibri"/>
                <a:ea typeface="Calibri"/>
                <a:cs typeface="Calibri"/>
                <a:sym typeface="Calibri"/>
              </a:rPr>
              <a:t>AND</a:t>
            </a:r>
            <a:r>
              <a:rPr lang="en-US" sz="1200" b="0" i="0" u="none" strike="noStrike" cap="none" baseline="0" dirty="0" smtClean="0">
                <a:solidFill>
                  <a:schemeClr val="dk1"/>
                </a:solidFill>
                <a:latin typeface="Calibri"/>
                <a:ea typeface="Calibri"/>
                <a:cs typeface="Calibri"/>
                <a:sym typeface="Calibri"/>
              </a:rPr>
              <a:t> makes your set smaller. </a:t>
            </a:r>
            <a:endParaRPr lang="en-US" sz="1200" b="0" i="0" u="none" strike="noStrike" cap="none" dirty="0">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337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a:t>
            </a:r>
            <a:r>
              <a:rPr lang="en-US" sz="1200" b="0" i="0" u="none" strike="noStrike" cap="none" baseline="0" dirty="0" smtClean="0">
                <a:solidFill>
                  <a:schemeClr val="dk1"/>
                </a:solidFill>
                <a:latin typeface="Calibri"/>
                <a:ea typeface="Calibri"/>
                <a:cs typeface="Calibri"/>
                <a:sym typeface="Calibri"/>
              </a:rPr>
              <a:t> our case, we want to include individuals with high blood pressure, while EXCLUDING volunteers with coronary artery disease.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55164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To do this, I will enter high blood pressure in to the include set 1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51912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As you can see, this</a:t>
            </a:r>
            <a:r>
              <a:rPr lang="en-US" sz="1200" b="0" i="0" u="none" strike="noStrike" cap="none" baseline="0" dirty="0" smtClean="0">
                <a:solidFill>
                  <a:schemeClr val="dk1"/>
                </a:solidFill>
                <a:latin typeface="Calibri"/>
                <a:ea typeface="Calibri"/>
                <a:cs typeface="Calibri"/>
                <a:sym typeface="Calibri"/>
              </a:rPr>
              <a:t> search will include volunteers with high blood pressure. This section will update as you add more inclusion and exclusion criteria.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42544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Now, if we want to exclude individuals with coronary artery disease,</a:t>
            </a:r>
            <a:r>
              <a:rPr lang="en-US" sz="1200" b="0" i="0" u="none" strike="noStrike" cap="none" baseline="0" dirty="0" smtClean="0">
                <a:solidFill>
                  <a:schemeClr val="dk1"/>
                </a:solidFill>
                <a:latin typeface="Calibri"/>
                <a:ea typeface="Calibri"/>
                <a:cs typeface="Calibri"/>
                <a:sym typeface="Calibri"/>
              </a:rPr>
              <a:t> we first need to click on the ‘exclude set’ tab.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964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3" name="Shape 173"/>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Highlight researcher – includes study staff – does</a:t>
            </a:r>
            <a:r>
              <a:rPr lang="en-US" baseline="0" dirty="0" smtClean="0"/>
              <a:t> not mean that it is always the PI </a:t>
            </a:r>
          </a:p>
          <a:p>
            <a:endParaRPr lang="en-US" baseline="0" dirty="0" smtClean="0"/>
          </a:p>
          <a:p>
            <a:r>
              <a:rPr lang="en-US" baseline="0" dirty="0" smtClean="0"/>
              <a:t>Two levels of access – Feasibility and Recruitment – note differences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Contact Message: </a:t>
            </a:r>
            <a:r>
              <a:rPr lang="en-US" dirty="0" smtClean="0"/>
              <a:t>The information a researcher sends through the RM system to potential volunteers</a:t>
            </a:r>
            <a:r>
              <a:rPr lang="en-US" baseline="0" dirty="0" smtClean="0"/>
              <a:t> – </a:t>
            </a:r>
            <a:r>
              <a:rPr lang="en-US" b="1" baseline="0" dirty="0" smtClean="0"/>
              <a:t>this is not the same as an email </a:t>
            </a:r>
            <a:endParaRPr lang="en-US" dirty="0" smtClean="0"/>
          </a:p>
        </p:txBody>
      </p:sp>
      <p:sp>
        <p:nvSpPr>
          <p:cNvPr id="174" name="Shape 174"/>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4519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Type in the condition</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196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And click</a:t>
            </a:r>
            <a:r>
              <a:rPr lang="en-US" sz="1200" b="0" i="0" u="none" strike="noStrike" cap="none" baseline="0" dirty="0" smtClean="0">
                <a:solidFill>
                  <a:schemeClr val="dk1"/>
                </a:solidFill>
                <a:latin typeface="Calibri"/>
                <a:ea typeface="Calibri"/>
                <a:cs typeface="Calibri"/>
                <a:sym typeface="Calibri"/>
              </a:rPr>
              <a:t> add. As you can see, we are now including volunteers with high blood pressure and excluding volunteers with coronary artery disease. It’s a good idea to check this box before moving forward to ensure that you have entered everything correctly.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The medication filters work in the same way and since we don’t need to add any medication criteria, we will move on.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120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At</a:t>
            </a:r>
            <a:r>
              <a:rPr lang="en-US" sz="1200" b="0" i="0" u="none" strike="noStrike" cap="none" baseline="0" dirty="0" smtClean="0">
                <a:solidFill>
                  <a:schemeClr val="dk1"/>
                </a:solidFill>
                <a:latin typeface="Calibri"/>
                <a:ea typeface="Calibri"/>
                <a:cs typeface="Calibri"/>
                <a:sym typeface="Calibri"/>
              </a:rPr>
              <a:t> the bottom of the page, beneath the ‘save search’ and contact volunteers’ buttons, you will see a summary of the search. This is a good way to verify that everything is correct before moving on to the select volunteers section. You can also see how each search affected the number of volunteers meeting the criteria. In our case, the location criteria removed a significant portion of the ResearchMatch population.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To move on to contacting volunteers, we will click ‘select volunteers’. Here, you also have the option to save your search. </a:t>
            </a:r>
            <a:endParaRPr lang="en-US" sz="1200" b="0" i="0" u="none" strike="noStrike" cap="none" dirty="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0178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Calibri"/>
                <a:ea typeface="Calibri"/>
                <a:cs typeface="Calibri"/>
                <a:sym typeface="Calibri"/>
              </a:rPr>
              <a:t>SWITCH BACK FROM LB</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43</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06962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1" name="Shape 38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rtl="0">
              <a:spcBef>
                <a:spcPts val="0"/>
              </a:spcBef>
              <a:buSzPct val="25000"/>
              <a:buNone/>
            </a:pPr>
            <a:r>
              <a:rPr lang="en-US" dirty="0" smtClean="0"/>
              <a:t>After</a:t>
            </a:r>
            <a:r>
              <a:rPr lang="en-US" baseline="0" dirty="0" smtClean="0"/>
              <a:t> clicking ‘select volunteers’,  you will see a list of all volunteers that you may want to contact. </a:t>
            </a:r>
            <a:endParaRPr lang="en-US" dirty="0" smtClean="0"/>
          </a:p>
          <a:p>
            <a:pPr lvl="0" rtl="0">
              <a:spcBef>
                <a:spcPts val="0"/>
              </a:spcBef>
              <a:buSzPct val="25000"/>
              <a:buNone/>
            </a:pPr>
            <a:endParaRPr lang="en-US" dirty="0" smtClean="0"/>
          </a:p>
          <a:p>
            <a:pPr lvl="0" rtl="0">
              <a:spcBef>
                <a:spcPts val="0"/>
              </a:spcBef>
              <a:buSzPct val="25000"/>
              <a:buNone/>
            </a:pPr>
            <a:r>
              <a:rPr lang="en-US" dirty="0" smtClean="0"/>
              <a:t>You </a:t>
            </a:r>
            <a:r>
              <a:rPr lang="en-US" dirty="0"/>
              <a:t>still only have anonymous information. BUT if you click on DETAILS you will see </a:t>
            </a:r>
            <a:r>
              <a:rPr lang="en-US" dirty="0" smtClean="0"/>
              <a:t>some</a:t>
            </a:r>
            <a:r>
              <a:rPr lang="en-US" baseline="0" dirty="0" smtClean="0"/>
              <a:t> </a:t>
            </a:r>
            <a:r>
              <a:rPr lang="en-US" dirty="0" smtClean="0"/>
              <a:t>health information and demographic information.</a:t>
            </a:r>
            <a:r>
              <a:rPr lang="en-US" baseline="0" dirty="0" smtClean="0"/>
              <a:t> </a:t>
            </a:r>
            <a:endParaRPr dirty="0"/>
          </a:p>
        </p:txBody>
      </p:sp>
      <p:sp>
        <p:nvSpPr>
          <p:cNvPr id="382" name="Shape 38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1890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1" name="Shape 38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a:spcBef>
                <a:spcPts val="0"/>
              </a:spcBef>
              <a:buSzPct val="25000"/>
              <a:buNone/>
            </a:pPr>
            <a:r>
              <a:rPr lang="en-US" dirty="0" smtClean="0"/>
              <a:t>Read the screen. If</a:t>
            </a:r>
            <a:r>
              <a:rPr lang="en-US" baseline="0" dirty="0" smtClean="0"/>
              <a:t> you have more than 1,500 volunteers that you wish to contact, you can use the saved search feature to perform a repeated search and contact volunteers in batches. Don’t worry about contacting the same volunteer twice – the system won’t allow you to do this. </a:t>
            </a:r>
            <a:endParaRPr lang="en-US" dirty="0"/>
          </a:p>
          <a:p>
            <a:pPr marL="0" marR="0" lvl="0" indent="0" algn="l" rtl="0">
              <a:spcBef>
                <a:spcPts val="0"/>
              </a:spcBef>
              <a:buSzPct val="25000"/>
              <a:buNone/>
            </a:pPr>
            <a:endParaRPr dirty="0"/>
          </a:p>
        </p:txBody>
      </p:sp>
      <p:sp>
        <p:nvSpPr>
          <p:cNvPr id="382" name="Shape 38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31667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5" name="Shape 395"/>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a:spcBef>
                <a:spcPts val="0"/>
              </a:spcBef>
              <a:buSzPct val="25000"/>
              <a:buNone/>
            </a:pPr>
            <a:r>
              <a:rPr lang="en-US" dirty="0"/>
              <a:t>After you’ve selected who you’d like to contact, prepare your contact </a:t>
            </a:r>
            <a:r>
              <a:rPr lang="en-US" dirty="0" smtClean="0"/>
              <a:t>message. You should enter only IRB approved contact language, meaning that your message will not include direct contact information or urls</a:t>
            </a:r>
            <a:endParaRPr lang="en-US" dirty="0"/>
          </a:p>
          <a:p>
            <a:pPr lv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sz="1400" dirty="0" smtClean="0">
                <a:latin typeface="Times New Roman"/>
                <a:ea typeface="Times New Roman"/>
                <a:cs typeface="Times New Roman"/>
                <a:sym typeface="Times New Roman"/>
              </a:rPr>
              <a:t>If you are using a pre-screening survey, you can enter it here. The </a:t>
            </a:r>
            <a:r>
              <a:rPr lang="en-US" sz="1400" dirty="0">
                <a:latin typeface="Times New Roman"/>
                <a:ea typeface="Times New Roman"/>
                <a:cs typeface="Times New Roman"/>
                <a:sym typeface="Times New Roman"/>
              </a:rPr>
              <a:t>volunteer does not see the prescreening </a:t>
            </a:r>
            <a:r>
              <a:rPr lang="en-US" sz="1400" dirty="0" smtClean="0">
                <a:latin typeface="Times New Roman"/>
                <a:ea typeface="Times New Roman"/>
                <a:cs typeface="Times New Roman"/>
                <a:sym typeface="Times New Roman"/>
              </a:rPr>
              <a:t>survey</a:t>
            </a:r>
            <a:r>
              <a:rPr lang="en-US" sz="1400" baseline="0" dirty="0" smtClean="0">
                <a:latin typeface="Times New Roman"/>
                <a:ea typeface="Times New Roman"/>
                <a:cs typeface="Times New Roman"/>
                <a:sym typeface="Times New Roman"/>
              </a:rPr>
              <a:t> </a:t>
            </a:r>
            <a:r>
              <a:rPr lang="en-US" sz="1400" dirty="0" smtClean="0">
                <a:latin typeface="Times New Roman"/>
                <a:ea typeface="Times New Roman"/>
                <a:cs typeface="Times New Roman"/>
                <a:sym typeface="Times New Roman"/>
              </a:rPr>
              <a:t>in </a:t>
            </a:r>
            <a:r>
              <a:rPr lang="en-US" sz="1400" dirty="0">
                <a:latin typeface="Times New Roman"/>
                <a:ea typeface="Times New Roman"/>
                <a:cs typeface="Times New Roman"/>
                <a:sym typeface="Times New Roman"/>
              </a:rPr>
              <a:t>the contact </a:t>
            </a:r>
            <a:r>
              <a:rPr lang="en-US" sz="1400" dirty="0" smtClean="0">
                <a:latin typeface="Times New Roman"/>
                <a:ea typeface="Times New Roman"/>
                <a:cs typeface="Times New Roman"/>
                <a:sym typeface="Times New Roman"/>
              </a:rPr>
              <a:t>message.</a:t>
            </a:r>
            <a:r>
              <a:rPr lang="en-US" sz="1400" baseline="0" dirty="0" smtClean="0">
                <a:latin typeface="Times New Roman"/>
                <a:ea typeface="Times New Roman"/>
                <a:cs typeface="Times New Roman"/>
                <a:sym typeface="Times New Roman"/>
              </a:rPr>
              <a:t> </a:t>
            </a:r>
            <a:r>
              <a:rPr lang="en-US" sz="1400" dirty="0" smtClean="0">
                <a:latin typeface="Times New Roman"/>
                <a:ea typeface="Times New Roman"/>
                <a:cs typeface="Times New Roman"/>
                <a:sym typeface="Times New Roman"/>
              </a:rPr>
              <a:t>They </a:t>
            </a:r>
            <a:r>
              <a:rPr lang="en-US" sz="1400" dirty="0">
                <a:latin typeface="Times New Roman"/>
                <a:ea typeface="Times New Roman"/>
                <a:cs typeface="Times New Roman"/>
                <a:sym typeface="Times New Roman"/>
              </a:rPr>
              <a:t>are only re-directed to it, if they tell us YES.</a:t>
            </a:r>
          </a:p>
          <a:p>
            <a:pPr lv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dirty="0" smtClean="0"/>
              <a:t>Finally,</a:t>
            </a:r>
            <a:r>
              <a:rPr lang="en-US" baseline="0" dirty="0" smtClean="0"/>
              <a:t> you must </a:t>
            </a:r>
            <a:r>
              <a:rPr lang="en-US" dirty="0" smtClean="0"/>
              <a:t>certify that you’re </a:t>
            </a:r>
            <a:r>
              <a:rPr lang="en-US" dirty="0"/>
              <a:t>entering </a:t>
            </a:r>
            <a:r>
              <a:rPr lang="en-US" dirty="0" smtClean="0"/>
              <a:t>only IRB-approved </a:t>
            </a:r>
            <a:r>
              <a:rPr lang="en-US" dirty="0"/>
              <a:t>language and not including URLS/contact info and preview before </a:t>
            </a:r>
            <a:r>
              <a:rPr lang="en-US" dirty="0" smtClean="0"/>
              <a:t>sending. If you try to check these boxes before entering your message, the</a:t>
            </a:r>
            <a:r>
              <a:rPr lang="en-US" baseline="0" dirty="0" smtClean="0"/>
              <a:t> ‘preview message’ button will not activate. </a:t>
            </a:r>
            <a:endParaRPr lang="en-US" dirty="0"/>
          </a:p>
          <a:p>
            <a:pPr lvl="0" rtl="0">
              <a:spcBef>
                <a:spcPts val="0"/>
              </a:spcBef>
              <a:buSzPct val="25000"/>
              <a:buNone/>
            </a:pPr>
            <a:endParaRPr sz="1400" dirty="0">
              <a:latin typeface="Times New Roman"/>
              <a:ea typeface="Times New Roman"/>
              <a:cs typeface="Times New Roman"/>
              <a:sym typeface="Times New Roman"/>
            </a:endParaRPr>
          </a:p>
          <a:p>
            <a:pPr marL="0" marR="0" lvl="0" indent="0" algn="l" rtl="0">
              <a:spcBef>
                <a:spcPts val="0"/>
              </a:spcBef>
              <a:buSzPct val="25000"/>
              <a:buNone/>
            </a:pPr>
            <a:endParaRPr dirty="0"/>
          </a:p>
        </p:txBody>
      </p:sp>
      <p:sp>
        <p:nvSpPr>
          <p:cNvPr id="396" name="Shape 396"/>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9178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rtl="0">
              <a:spcBef>
                <a:spcPts val="0"/>
              </a:spcBef>
              <a:buSzPct val="25000"/>
              <a:buNone/>
            </a:pPr>
            <a:r>
              <a:rPr lang="en-US" dirty="0" smtClean="0"/>
              <a:t>After</a:t>
            </a:r>
            <a:r>
              <a:rPr lang="en-US" baseline="0" dirty="0" smtClean="0"/>
              <a:t> clicking the ‘preview message’ button, you will see a sample of what the volunteer will receive in their inbox. If the volunteer clicks ‘yes, I’m interested’, their contact information will appear in your volunteer continuum. If they do not reply or click ‘no thanks’, their contact information will not be visible to you. </a:t>
            </a:r>
            <a:endParaRPr dirty="0"/>
          </a:p>
          <a:p>
            <a:pPr marL="0" marR="0" lvl="0" indent="0" algn="l" rtl="0">
              <a:spcBef>
                <a:spcPts val="0"/>
              </a:spcBef>
              <a:buSzPct val="25000"/>
              <a:buNone/>
            </a:pPr>
            <a:endParaRPr sz="1400" dirty="0">
              <a:latin typeface="Times New Roman"/>
              <a:ea typeface="Times New Roman"/>
              <a:cs typeface="Times New Roman"/>
              <a:sym typeface="Times New Roman"/>
            </a:endParaRPr>
          </a:p>
        </p:txBody>
      </p:sp>
      <p:sp>
        <p:nvSpPr>
          <p:cNvPr id="422" name="Shape 42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0380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701039" y="4387137"/>
            <a:ext cx="5608200" cy="4156200"/>
          </a:xfrm>
          <a:prstGeom prst="rect">
            <a:avLst/>
          </a:prstGeom>
          <a:noFill/>
          <a:ln>
            <a:noFill/>
          </a:ln>
        </p:spPr>
        <p:txBody>
          <a:bodyPr lIns="93175" tIns="46575" rIns="93175" bIns="46575" anchor="t" anchorCtr="0">
            <a:noAutofit/>
          </a:bodyPr>
          <a:lstStyle/>
          <a:p>
            <a:pPr lvl="0" rtl="0">
              <a:spcBef>
                <a:spcPts val="0"/>
              </a:spcBef>
              <a:buSzPct val="25000"/>
              <a:buNone/>
            </a:pPr>
            <a:r>
              <a:rPr lang="en-US" sz="1400" dirty="0" smtClean="0">
                <a:latin typeface="Times New Roman"/>
                <a:ea typeface="Times New Roman"/>
                <a:cs typeface="Times New Roman"/>
                <a:sym typeface="Times New Roman"/>
              </a:rPr>
              <a:t>If you have a </a:t>
            </a:r>
            <a:r>
              <a:rPr lang="en-US" sz="1400" dirty="0" err="1" smtClean="0">
                <a:latin typeface="Times New Roman"/>
                <a:ea typeface="Times New Roman"/>
                <a:cs typeface="Times New Roman"/>
                <a:sym typeface="Times New Roman"/>
              </a:rPr>
              <a:t>REDCap</a:t>
            </a:r>
            <a:r>
              <a:rPr lang="en-US" sz="1400" dirty="0" smtClean="0">
                <a:latin typeface="Times New Roman"/>
                <a:ea typeface="Times New Roman"/>
                <a:cs typeface="Times New Roman"/>
                <a:sym typeface="Times New Roman"/>
              </a:rPr>
              <a:t> pre-screening</a:t>
            </a:r>
            <a:r>
              <a:rPr lang="en-US" sz="1400" baseline="0" dirty="0" smtClean="0">
                <a:latin typeface="Times New Roman"/>
                <a:ea typeface="Times New Roman"/>
                <a:cs typeface="Times New Roman"/>
                <a:sym typeface="Times New Roman"/>
              </a:rPr>
              <a:t> survey - </a:t>
            </a:r>
            <a:endParaRPr lang="en-US" sz="1400" dirty="0" smtClean="0">
              <a:latin typeface="Times New Roman"/>
              <a:ea typeface="Times New Roman"/>
              <a:cs typeface="Times New Roman"/>
              <a:sym typeface="Times New Roman"/>
            </a:endParaRPr>
          </a:p>
          <a:p>
            <a:pPr lvl="0" rtl="0">
              <a:spcBef>
                <a:spcPts val="0"/>
              </a:spcBef>
              <a:buSzPct val="25000"/>
              <a:buNone/>
            </a:pPr>
            <a:r>
              <a:rPr lang="en-US" sz="1400" dirty="0" smtClean="0">
                <a:latin typeface="Times New Roman"/>
                <a:ea typeface="Times New Roman"/>
                <a:cs typeface="Times New Roman"/>
                <a:sym typeface="Times New Roman"/>
              </a:rPr>
              <a:t>After </a:t>
            </a:r>
            <a:r>
              <a:rPr lang="en-US" sz="1400" dirty="0">
                <a:latin typeface="Times New Roman"/>
                <a:ea typeface="Times New Roman"/>
                <a:cs typeface="Times New Roman"/>
                <a:sym typeface="Times New Roman"/>
              </a:rPr>
              <a:t>a volunteer views a contact message and tells ResearchMatch “YES” release my contact information to the researcher,</a:t>
            </a:r>
          </a:p>
          <a:p>
            <a:pPr lvl="0" rtl="0">
              <a:spcBef>
                <a:spcPts val="0"/>
              </a:spcBef>
              <a:buSzPct val="25000"/>
              <a:buNone/>
            </a:pPr>
            <a:r>
              <a:rPr lang="en-US" sz="1400" dirty="0">
                <a:latin typeface="Times New Roman"/>
                <a:ea typeface="Times New Roman"/>
                <a:cs typeface="Times New Roman"/>
                <a:sym typeface="Times New Roman"/>
              </a:rPr>
              <a:t>they are presented with this screen. </a:t>
            </a:r>
          </a:p>
          <a:p>
            <a:pPr lvl="0" rt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sz="1400" dirty="0">
                <a:latin typeface="Times New Roman"/>
                <a:ea typeface="Times New Roman"/>
                <a:cs typeface="Times New Roman"/>
                <a:sym typeface="Times New Roman"/>
              </a:rPr>
              <a:t>They are informed that if they confirm ‘YES” again, ResearchMatch will RE-DIRECT them to the Researcher's survey.</a:t>
            </a:r>
          </a:p>
          <a:p>
            <a:pPr lvl="0" rtl="0">
              <a:spcBef>
                <a:spcPts val="0"/>
              </a:spcBef>
              <a:buSzPct val="25000"/>
              <a:buNone/>
            </a:pPr>
            <a:endParaRPr sz="1400" dirty="0">
              <a:latin typeface="Times New Roman"/>
              <a:ea typeface="Times New Roman"/>
              <a:cs typeface="Times New Roman"/>
              <a:sym typeface="Times New Roman"/>
            </a:endParaRPr>
          </a:p>
          <a:p>
            <a:pPr lvl="0" rtl="0">
              <a:spcBef>
                <a:spcPts val="0"/>
              </a:spcBef>
              <a:buSzPct val="25000"/>
              <a:buNone/>
            </a:pPr>
            <a:r>
              <a:rPr lang="en-US" sz="1400" dirty="0">
                <a:latin typeface="Times New Roman"/>
                <a:ea typeface="Times New Roman"/>
                <a:cs typeface="Times New Roman"/>
                <a:sym typeface="Times New Roman"/>
              </a:rPr>
              <a:t>As always the </a:t>
            </a:r>
            <a:r>
              <a:rPr lang="en-US" sz="1400" dirty="0" smtClean="0">
                <a:latin typeface="Times New Roman"/>
                <a:ea typeface="Times New Roman"/>
                <a:cs typeface="Times New Roman"/>
                <a:sym typeface="Times New Roman"/>
              </a:rPr>
              <a:t>volunteer’s </a:t>
            </a:r>
            <a:r>
              <a:rPr lang="en-US" sz="1400" dirty="0">
                <a:latin typeface="Times New Roman"/>
                <a:ea typeface="Times New Roman"/>
                <a:cs typeface="Times New Roman"/>
                <a:sym typeface="Times New Roman"/>
              </a:rPr>
              <a:t>contact Information is released to the researcher and they are entered in the continuum as ‘in process’. </a:t>
            </a:r>
          </a:p>
          <a:p>
            <a:pPr lvl="0" rtl="0">
              <a:spcBef>
                <a:spcPts val="0"/>
              </a:spcBef>
              <a:buSzPct val="25000"/>
              <a:buNone/>
            </a:pPr>
            <a:endParaRPr dirty="0"/>
          </a:p>
          <a:p>
            <a:pPr marL="0" marR="0" lvl="0" indent="0" algn="l" rtl="0">
              <a:spcBef>
                <a:spcPts val="0"/>
              </a:spcBef>
              <a:buSzPct val="25000"/>
              <a:buNone/>
            </a:pPr>
            <a:endParaRPr sz="1400" dirty="0">
              <a:latin typeface="Times New Roman"/>
              <a:ea typeface="Times New Roman"/>
              <a:cs typeface="Times New Roman"/>
              <a:sym typeface="Times New Roman"/>
            </a:endParaRPr>
          </a:p>
        </p:txBody>
      </p:sp>
      <p:sp>
        <p:nvSpPr>
          <p:cNvPr id="422" name="Shape 422"/>
          <p:cNvSpPr txBox="1">
            <a:spLocks noGrp="1"/>
          </p:cNvSpPr>
          <p:nvPr>
            <p:ph type="sldNum" idx="12"/>
          </p:nvPr>
        </p:nvSpPr>
        <p:spPr>
          <a:xfrm>
            <a:off x="3970941" y="8772671"/>
            <a:ext cx="3037800" cy="461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58598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This is the</a:t>
            </a:r>
            <a:r>
              <a:rPr lang="en-US" sz="1200" b="0" i="0" u="none" strike="noStrike" cap="none" baseline="0" dirty="0" smtClean="0">
                <a:solidFill>
                  <a:schemeClr val="dk1"/>
                </a:solidFill>
                <a:latin typeface="Calibri"/>
                <a:ea typeface="Calibri"/>
                <a:cs typeface="Calibri"/>
                <a:sym typeface="Calibri"/>
              </a:rPr>
              <a:t> enrollment continuum. This is for a recruitment study. The survey study continuum looks slightly different.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(click)</a:t>
            </a:r>
          </a:p>
          <a:p>
            <a:r>
              <a:rPr lang="en-US" sz="1200" dirty="0" smtClean="0"/>
              <a:t>Once Volunteers respond to your contact message they appear </a:t>
            </a:r>
            <a:r>
              <a:rPr lang="en-US" sz="1200" b="1" dirty="0" smtClean="0"/>
              <a:t>identified</a:t>
            </a:r>
            <a:r>
              <a:rPr lang="en-US" sz="1200" dirty="0" smtClean="0"/>
              <a:t> on your enrollment continuum. NOW you will</a:t>
            </a:r>
            <a:r>
              <a:rPr lang="en-US" sz="1200" baseline="0" dirty="0" smtClean="0"/>
              <a:t> see their contact information and be able to contact them directly about your study! </a:t>
            </a:r>
            <a:r>
              <a:rPr lang="en-US" sz="1200" dirty="0" smtClean="0"/>
              <a:t>    </a:t>
            </a:r>
            <a:r>
              <a:rPr lang="en-US" sz="1200" u="sng" dirty="0" smtClean="0"/>
              <a:t>Be sure to move them along the continuum once you have contacted them again</a:t>
            </a:r>
            <a:r>
              <a:rPr lang="en-US" sz="1200" dirty="0" smtClean="0"/>
              <a:t>. </a:t>
            </a:r>
          </a:p>
          <a:p>
            <a:r>
              <a:rPr lang="en-US" sz="1200" dirty="0" smtClean="0"/>
              <a:t>(hover over</a:t>
            </a:r>
            <a:r>
              <a:rPr lang="en-US" sz="1200" baseline="0" dirty="0" smtClean="0"/>
              <a:t> health info / contact info) this is the same health info you saw before, but when you click contact info, you will be able to see actual contact info</a:t>
            </a:r>
            <a:endParaRPr lang="en-US" sz="1200" dirty="0" smtClean="0"/>
          </a:p>
          <a:p>
            <a:r>
              <a:rPr lang="en-US" sz="1200" dirty="0" smtClean="0"/>
              <a:t>(click)</a:t>
            </a:r>
          </a:p>
          <a:p>
            <a:r>
              <a:rPr lang="en-US" sz="1200" dirty="0" smtClean="0"/>
              <a:t>You can export your contacts here.</a:t>
            </a:r>
          </a:p>
          <a:p>
            <a:r>
              <a:rPr lang="en-US" sz="1200" dirty="0" smtClean="0"/>
              <a:t>If</a:t>
            </a:r>
            <a:r>
              <a:rPr lang="en-US" sz="1200" baseline="0" dirty="0" smtClean="0"/>
              <a:t> you export the contacts, you will be able to see phone numbers – you’ll be able to see more information in the export than you will be able to see by simply clicking contact info. </a:t>
            </a:r>
          </a:p>
          <a:p>
            <a:r>
              <a:rPr lang="en-US" sz="1200" baseline="0" dirty="0" smtClean="0"/>
              <a:t>You also have the option to export the contact information of </a:t>
            </a:r>
            <a:r>
              <a:rPr lang="en-US" sz="1200" u="sng" baseline="0" dirty="0" smtClean="0"/>
              <a:t>only</a:t>
            </a:r>
            <a:r>
              <a:rPr lang="en-US" sz="1200" u="none" baseline="0" dirty="0" smtClean="0"/>
              <a:t> new volunteers. </a:t>
            </a:r>
            <a:endParaRPr lang="en-US" sz="1200" dirty="0"/>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24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419225" y="1187450"/>
            <a:ext cx="4187825" cy="3141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xfrm>
            <a:off x="657087" y="4469320"/>
            <a:ext cx="5621020" cy="3666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fontScale="77500" lnSpcReduction="20000"/>
          </a:bodyPr>
          <a:lstStyle/>
          <a:p>
            <a:pPr>
              <a:spcBef>
                <a:spcPct val="0"/>
              </a:spcBef>
            </a:pPr>
            <a:r>
              <a:rPr lang="en-US" sz="1400" dirty="0">
                <a:ea typeface="ＭＳ Ｐゴシック" charset="-128"/>
              </a:rPr>
              <a:t> </a:t>
            </a:r>
          </a:p>
          <a:p>
            <a:r>
              <a:rPr lang="en-US" dirty="0" smtClean="0"/>
              <a:t>1-At ResearchMatch the protection </a:t>
            </a:r>
            <a:r>
              <a:rPr lang="en-US" dirty="0"/>
              <a:t>of </a:t>
            </a:r>
            <a:r>
              <a:rPr lang="en-US" dirty="0" smtClean="0"/>
              <a:t>the volunteers</a:t>
            </a:r>
            <a:r>
              <a:rPr lang="en-US" dirty="0"/>
              <a:t>’ contact</a:t>
            </a:r>
          </a:p>
          <a:p>
            <a:r>
              <a:rPr lang="en-US" dirty="0"/>
              <a:t>information and health </a:t>
            </a:r>
            <a:r>
              <a:rPr lang="en-US" dirty="0" smtClean="0"/>
              <a:t>data is essential. </a:t>
            </a:r>
          </a:p>
          <a:p>
            <a:endParaRPr lang="en-US" dirty="0"/>
          </a:p>
          <a:p>
            <a:r>
              <a:rPr lang="en-US" dirty="0" smtClean="0"/>
              <a:t>2-RM uses a </a:t>
            </a:r>
            <a:r>
              <a:rPr lang="en-US" dirty="0"/>
              <a:t>clearinghouse model that </a:t>
            </a:r>
            <a:r>
              <a:rPr lang="en-US" dirty="0" smtClean="0"/>
              <a:t>blocks identifying </a:t>
            </a:r>
            <a:r>
              <a:rPr lang="en-US" dirty="0"/>
              <a:t>information on a </a:t>
            </a:r>
            <a:r>
              <a:rPr lang="en-US" dirty="0" smtClean="0"/>
              <a:t>researcher’s screen </a:t>
            </a:r>
            <a:r>
              <a:rPr lang="en-US" dirty="0"/>
              <a:t>until the </a:t>
            </a:r>
            <a:r>
              <a:rPr lang="en-US" b="1" dirty="0"/>
              <a:t>volunteer</a:t>
            </a:r>
            <a:r>
              <a:rPr lang="en-US" dirty="0"/>
              <a:t> </a:t>
            </a:r>
            <a:r>
              <a:rPr lang="en-US" dirty="0" smtClean="0"/>
              <a:t>specifically gives </a:t>
            </a:r>
            <a:r>
              <a:rPr lang="en-US" dirty="0"/>
              <a:t>approval to be contacted for </a:t>
            </a:r>
            <a:r>
              <a:rPr lang="en-US" dirty="0" smtClean="0"/>
              <a:t>a specific </a:t>
            </a:r>
            <a:r>
              <a:rPr lang="en-US" dirty="0"/>
              <a:t>study. </a:t>
            </a:r>
            <a:endParaRPr lang="en-US" dirty="0" smtClean="0"/>
          </a:p>
          <a:p>
            <a:endParaRPr lang="en-US" dirty="0"/>
          </a:p>
          <a:p>
            <a:r>
              <a:rPr lang="en-US" dirty="0" smtClean="0"/>
              <a:t>3-*Even </a:t>
            </a:r>
            <a:r>
              <a:rPr lang="en-US" dirty="0"/>
              <a:t>after receiving </a:t>
            </a:r>
            <a:r>
              <a:rPr lang="en-US" dirty="0" smtClean="0"/>
              <a:t>such approval</a:t>
            </a:r>
            <a:r>
              <a:rPr lang="en-US" dirty="0"/>
              <a:t>, researchers </a:t>
            </a:r>
            <a:r>
              <a:rPr lang="en-US" dirty="0" smtClean="0"/>
              <a:t>using ResearchMatch </a:t>
            </a:r>
            <a:r>
              <a:rPr lang="en-US" dirty="0"/>
              <a:t>must agree to treat </a:t>
            </a:r>
            <a:r>
              <a:rPr lang="en-US" dirty="0" smtClean="0"/>
              <a:t>all identifying </a:t>
            </a:r>
            <a:r>
              <a:rPr lang="en-US" dirty="0"/>
              <a:t>information as </a:t>
            </a:r>
            <a:r>
              <a:rPr lang="en-US" dirty="0" smtClean="0"/>
              <a:t>confidential and use it for only the study which is registered.</a:t>
            </a:r>
          </a:p>
          <a:p>
            <a:endParaRPr lang="en-US" sz="1400" dirty="0">
              <a:ea typeface="ＭＳ Ｐゴシック" charset="0"/>
              <a:cs typeface="ＭＳ Ｐゴシック" charset="0"/>
            </a:endParaRPr>
          </a:p>
          <a:p>
            <a:r>
              <a:rPr lang="en-US" sz="1400" dirty="0">
                <a:ea typeface="ＭＳ Ｐゴシック" charset="0"/>
                <a:cs typeface="ＭＳ Ｐゴシック" charset="0"/>
              </a:rPr>
              <a:t>Show slide</a:t>
            </a:r>
          </a:p>
          <a:p>
            <a:endParaRPr lang="en-US" sz="1400" dirty="0">
              <a:ea typeface="ＭＳ Ｐゴシック" charset="0"/>
              <a:cs typeface="ＭＳ Ｐゴシック" charset="0"/>
            </a:endParaRPr>
          </a:p>
          <a:p>
            <a:pPr marL="288436" indent="-288436">
              <a:buFont typeface="Arial" panose="020B0604020202020204" pitchFamily="34" charset="0"/>
              <a:buChar char="•"/>
            </a:pPr>
            <a:r>
              <a:rPr lang="en-US" sz="1400" dirty="0">
                <a:ea typeface="ＭＳ Ｐゴシック" charset="0"/>
                <a:cs typeface="ＭＳ Ｐゴシック" charset="0"/>
              </a:rPr>
              <a:t>A volunteer has no obligation to ever say yes to an email message. </a:t>
            </a:r>
          </a:p>
          <a:p>
            <a:pPr lvl="0">
              <a:defRPr/>
            </a:pPr>
            <a:r>
              <a:rPr lang="en-US" sz="1400" dirty="0"/>
              <a:t>So, how does it work?</a:t>
            </a:r>
          </a:p>
          <a:p>
            <a:pPr lvl="0">
              <a:defRPr/>
            </a:pPr>
            <a:r>
              <a:rPr lang="en-US" sz="1400" dirty="0"/>
              <a:t>ResearchMatch volunteers who have registered with ResearchMatch are connected with researchers who are conducting studies that may ‘match’ with the volunteer's background. </a:t>
            </a:r>
          </a:p>
          <a:p>
            <a:pPr lvl="0">
              <a:defRPr/>
            </a:pPr>
            <a:endParaRPr lang="en-US" sz="1400" dirty="0"/>
          </a:p>
          <a:p>
            <a:r>
              <a:rPr lang="en-US" sz="1400" dirty="0"/>
              <a:t>First, researchers register themselves and their IRB approved study on RM. The liaison reviews the application and approves it. Then the researchers can come onto RM,  look at the de-identified information about the volunteers, and choose a group of volunteers that seem to be a good match for their study. They then submit an IRB approved ‘contact message’ that the RM system sends out to volunteers by email. The volunteer receives an email that contains the study information. The </a:t>
            </a:r>
            <a:r>
              <a:rPr lang="en-US" sz="1400" u="sng" dirty="0"/>
              <a:t>volunteer</a:t>
            </a:r>
            <a:r>
              <a:rPr lang="en-US" sz="1400" dirty="0"/>
              <a:t> then has the option of accepting or denying that request to learn more about the researchers study.  If they say yes they want to learn more, then their </a:t>
            </a:r>
            <a:r>
              <a:rPr lang="en-US" sz="1400" u="sng" dirty="0"/>
              <a:t>contact</a:t>
            </a:r>
            <a:r>
              <a:rPr lang="en-US" sz="1400" dirty="0"/>
              <a:t> information is released to the researcher.</a:t>
            </a:r>
          </a:p>
          <a:p>
            <a:pPr marL="288436" indent="-288436">
              <a:buFont typeface="Arial" panose="020B0604020202020204" pitchFamily="34" charset="0"/>
              <a:buChar char="•"/>
            </a:pPr>
            <a:endParaRPr lang="en-US" sz="1400" dirty="0">
              <a:ea typeface="ＭＳ Ｐゴシック" charset="0"/>
              <a:cs typeface="ＭＳ Ｐゴシック"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0569" indent="-288681" eaLnBrk="0" hangingPunct="0">
              <a:defRPr>
                <a:solidFill>
                  <a:schemeClr val="tx1"/>
                </a:solidFill>
                <a:latin typeface="Arial" charset="0"/>
                <a:ea typeface="ＭＳ Ｐゴシック" charset="0"/>
              </a:defRPr>
            </a:lvl2pPr>
            <a:lvl3pPr marL="1154721" indent="-230944" eaLnBrk="0" hangingPunct="0">
              <a:defRPr>
                <a:solidFill>
                  <a:schemeClr val="tx1"/>
                </a:solidFill>
                <a:latin typeface="Arial" charset="0"/>
                <a:ea typeface="ＭＳ Ｐゴシック" charset="0"/>
              </a:defRPr>
            </a:lvl3pPr>
            <a:lvl4pPr marL="1616610" indent="-230944" eaLnBrk="0" hangingPunct="0">
              <a:defRPr>
                <a:solidFill>
                  <a:schemeClr val="tx1"/>
                </a:solidFill>
                <a:latin typeface="Arial" charset="0"/>
                <a:ea typeface="ＭＳ Ｐゴシック" charset="0"/>
              </a:defRPr>
            </a:lvl4pPr>
            <a:lvl5pPr marL="2078499" indent="-230944" eaLnBrk="0" hangingPunct="0">
              <a:defRPr>
                <a:solidFill>
                  <a:schemeClr val="tx1"/>
                </a:solidFill>
                <a:latin typeface="Arial" charset="0"/>
                <a:ea typeface="ＭＳ Ｐゴシック" charset="0"/>
              </a:defRPr>
            </a:lvl5pPr>
            <a:lvl6pPr marL="2540387" indent="-230944" eaLnBrk="0" fontAlgn="base" hangingPunct="0">
              <a:spcBef>
                <a:spcPct val="0"/>
              </a:spcBef>
              <a:spcAft>
                <a:spcPct val="0"/>
              </a:spcAft>
              <a:defRPr>
                <a:solidFill>
                  <a:schemeClr val="tx1"/>
                </a:solidFill>
                <a:latin typeface="Arial" charset="0"/>
                <a:ea typeface="ＭＳ Ｐゴシック" charset="0"/>
              </a:defRPr>
            </a:lvl6pPr>
            <a:lvl7pPr marL="3002276" indent="-230944" eaLnBrk="0" fontAlgn="base" hangingPunct="0">
              <a:spcBef>
                <a:spcPct val="0"/>
              </a:spcBef>
              <a:spcAft>
                <a:spcPct val="0"/>
              </a:spcAft>
              <a:defRPr>
                <a:solidFill>
                  <a:schemeClr val="tx1"/>
                </a:solidFill>
                <a:latin typeface="Arial" charset="0"/>
                <a:ea typeface="ＭＳ Ｐゴシック" charset="0"/>
              </a:defRPr>
            </a:lvl7pPr>
            <a:lvl8pPr marL="3464164" indent="-230944" eaLnBrk="0" fontAlgn="base" hangingPunct="0">
              <a:spcBef>
                <a:spcPct val="0"/>
              </a:spcBef>
              <a:spcAft>
                <a:spcPct val="0"/>
              </a:spcAft>
              <a:defRPr>
                <a:solidFill>
                  <a:schemeClr val="tx1"/>
                </a:solidFill>
                <a:latin typeface="Arial" charset="0"/>
                <a:ea typeface="ＭＳ Ｐゴシック" charset="0"/>
              </a:defRPr>
            </a:lvl8pPr>
            <a:lvl9pPr marL="3926053" indent="-230944"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B20606-0B06-7B48-BB9A-DDD07D6BD0B8}" type="slidenum">
              <a:rPr lang="en-US">
                <a:latin typeface="Calibri" charset="0"/>
              </a:rPr>
              <a:pPr eaLnBrk="1" hangingPunct="1"/>
              <a:t>5</a:t>
            </a:fld>
            <a:endParaRPr lang="en-US" dirty="0">
              <a:latin typeface="Calibri" charset="0"/>
            </a:endParaRPr>
          </a:p>
        </p:txBody>
      </p:sp>
      <p:sp>
        <p:nvSpPr>
          <p:cNvPr id="2" name="Date Placeholder 1"/>
          <p:cNvSpPr>
            <a:spLocks noGrp="1"/>
          </p:cNvSpPr>
          <p:nvPr>
            <p:ph type="dt" idx="10"/>
          </p:nvPr>
        </p:nvSpPr>
        <p:spPr/>
        <p:txBody>
          <a:bodyPr/>
          <a:lstStyle/>
          <a:p>
            <a:fld id="{D926F1E1-7568-4E9A-8D46-42DDC7A0892B}" type="datetime1">
              <a:rPr lang="en-US" smtClean="0"/>
              <a:t>8/14/2019</a:t>
            </a:fld>
            <a:endParaRPr lang="en-US" dirty="0"/>
          </a:p>
        </p:txBody>
      </p:sp>
    </p:spTree>
    <p:extLst>
      <p:ext uri="{BB962C8B-B14F-4D97-AF65-F5344CB8AC3E}">
        <p14:creationId xmlns:p14="http://schemas.microsoft.com/office/powerpoint/2010/main" val="94716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285750" indent="-285750">
              <a:lnSpc>
                <a:spcPct val="115000"/>
              </a:lnSpc>
              <a:spcAft>
                <a:spcPts val="1000"/>
              </a:spcAft>
            </a:pPr>
            <a:r>
              <a:rPr lang="en-US" dirty="0" smtClean="0">
                <a:solidFill>
                  <a:schemeClr val="tx1"/>
                </a:solidFill>
                <a:ea typeface="Calibri"/>
                <a:cs typeface="Times New Roman"/>
              </a:rPr>
              <a:t>Volunteers are ordered according to action required and color coded (red for new volunteers, yellow for contact in process, and green for final outcome). </a:t>
            </a:r>
          </a:p>
          <a:p>
            <a:pPr marL="285750" indent="-285750">
              <a:lnSpc>
                <a:spcPct val="115000"/>
              </a:lnSpc>
              <a:spcAft>
                <a:spcPts val="1000"/>
              </a:spcAft>
            </a:pPr>
            <a:r>
              <a:rPr lang="en-US" dirty="0" smtClean="0">
                <a:solidFill>
                  <a:schemeClr val="tx1"/>
                </a:solidFill>
                <a:ea typeface="Calibri"/>
                <a:cs typeface="Times New Roman"/>
              </a:rPr>
              <a:t>Volunteers are listed in the order of their color class and then listed alphabetically within each category for easier scrolling. </a:t>
            </a: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1325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You have 2 DAYS to move</a:t>
            </a:r>
            <a:r>
              <a:rPr lang="en-US" baseline="0" dirty="0" smtClean="0"/>
              <a:t> volunteers from the red column – action required – to the yellow column – contact in process</a:t>
            </a:r>
          </a:p>
          <a:p>
            <a:r>
              <a:rPr lang="en-US" baseline="0" dirty="0" smtClean="0"/>
              <a:t>Then, you have 14 DAYS to move the volunteer from yellow to green – a final outcome.</a:t>
            </a:r>
          </a:p>
          <a:p>
            <a:pPr marL="285750" indent="-285750">
              <a:lnSpc>
                <a:spcPct val="115000"/>
              </a:lnSpc>
              <a:spcAft>
                <a:spcPts val="1000"/>
              </a:spcAft>
            </a:pPr>
            <a:endParaRPr lang="en-US" dirty="0" smtClean="0">
              <a:solidFill>
                <a:schemeClr val="tx1"/>
              </a:solidFill>
              <a:ea typeface="Calibri"/>
              <a:cs typeface="Times New Roman"/>
            </a:endParaRP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7762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What happens</a:t>
            </a:r>
            <a:r>
              <a:rPr lang="en-US" baseline="0" dirty="0" smtClean="0"/>
              <a:t> when moved into a FINAL OUTCOME category? </a:t>
            </a:r>
          </a:p>
          <a:p>
            <a:endParaRPr lang="en-US" baseline="0" dirty="0" smtClean="0"/>
          </a:p>
          <a:p>
            <a:r>
              <a:rPr lang="en-US" dirty="0" smtClean="0">
                <a:solidFill>
                  <a:schemeClr val="bg1"/>
                </a:solidFill>
              </a:rPr>
              <a:t>When a researcher moves a volunteer into a FINAL OUTCOME:</a:t>
            </a:r>
          </a:p>
          <a:p>
            <a:r>
              <a:rPr lang="en-US" dirty="0" smtClean="0">
                <a:solidFill>
                  <a:schemeClr val="bg1"/>
                </a:solidFill>
              </a:rPr>
              <a:t>Not Eligible, Not Used/Study Full, or Not Used/Other an automated email will be sent to the Volunteer letting them know they are no longer under consideration for the study. </a:t>
            </a:r>
          </a:p>
          <a:p>
            <a:endParaRPr lang="en-US" dirty="0" smtClean="0"/>
          </a:p>
          <a:p>
            <a:pPr marL="285750" indent="-285750">
              <a:lnSpc>
                <a:spcPct val="115000"/>
              </a:lnSpc>
              <a:spcAft>
                <a:spcPts val="1000"/>
              </a:spcAft>
            </a:pPr>
            <a:endParaRPr lang="en-US" dirty="0" smtClean="0">
              <a:solidFill>
                <a:schemeClr val="tx1"/>
              </a:solidFill>
              <a:ea typeface="Calibri"/>
              <a:cs typeface="Times New Roman"/>
            </a:endParaRP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662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This is an example of what that message looks like…</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53</a:t>
            </a:fld>
            <a:endParaRPr lang="en-US" dirty="0"/>
          </a:p>
        </p:txBody>
      </p:sp>
    </p:spTree>
    <p:extLst>
      <p:ext uri="{BB962C8B-B14F-4D97-AF65-F5344CB8AC3E}">
        <p14:creationId xmlns:p14="http://schemas.microsoft.com/office/powerpoint/2010/main" val="810077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dirty="0" smtClean="0"/>
              <a:t>If your study was a </a:t>
            </a:r>
            <a:r>
              <a:rPr lang="en-US" baseline="0" dirty="0" smtClean="0"/>
              <a:t>survey only study, t</a:t>
            </a:r>
            <a:r>
              <a:rPr lang="en-US" dirty="0" smtClean="0"/>
              <a:t>his is what the survey</a:t>
            </a:r>
            <a:r>
              <a:rPr lang="en-US" baseline="0" dirty="0" smtClean="0"/>
              <a:t> continuum looks like. Volunteers can be sent to the SURVEY SENT category manually or they will be moved automatically once RM sends them to your survey, </a:t>
            </a:r>
            <a:r>
              <a:rPr lang="en-US" u="sng" baseline="0" dirty="0" smtClean="0"/>
              <a:t>or</a:t>
            </a:r>
            <a:r>
              <a:rPr lang="en-US" baseline="0" dirty="0" smtClean="0"/>
              <a:t> their contact details have been exported.</a:t>
            </a:r>
            <a:endParaRPr lang="en-US" dirty="0"/>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7710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On </a:t>
            </a:r>
            <a:r>
              <a:rPr lang="en-US" sz="1200" b="0" i="0" u="none" strike="noStrike" cap="none" dirty="0">
                <a:solidFill>
                  <a:schemeClr val="dk1"/>
                </a:solidFill>
                <a:latin typeface="Calibri"/>
                <a:ea typeface="Calibri"/>
                <a:cs typeface="Calibri"/>
                <a:sym typeface="Calibri"/>
              </a:rPr>
              <a:t>this page on the dashboard you will also see details about the study, a link to remove yourself, or Close the study.  Important note: If a researcher closes a study IT CAN NOT BE REOPENED AND THEY WILL LOSE ACCESS TO ALL INFORMAITON. PLEASE DON’T SUGGEST THAT A STUDY BE CLOSED.  IT CAN EXPIRE or It can be disabled. </a:t>
            </a:r>
          </a:p>
        </p:txBody>
      </p:sp>
      <p:sp>
        <p:nvSpPr>
          <p:cNvPr id="442" name="Shape 442"/>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822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eaLnBrk="1" hangingPunct="1">
              <a:spcBef>
                <a:spcPct val="0"/>
              </a:spcBef>
            </a:pPr>
            <a:r>
              <a:rPr lang="en-US" dirty="0" smtClean="0"/>
              <a:t>Before we end, I would like to briefly</a:t>
            </a:r>
            <a:r>
              <a:rPr lang="en-US" baseline="0" dirty="0" smtClean="0"/>
              <a:t> mention a feature on </a:t>
            </a:r>
            <a:r>
              <a:rPr lang="en-US" baseline="0" dirty="0" err="1" smtClean="0"/>
              <a:t>researchmatch</a:t>
            </a:r>
            <a:r>
              <a:rPr lang="en-US" baseline="0" dirty="0" smtClean="0"/>
              <a:t>. </a:t>
            </a:r>
          </a:p>
          <a:p>
            <a:pPr eaLnBrk="1" hangingPunct="1">
              <a:spcBef>
                <a:spcPct val="0"/>
              </a:spcBef>
            </a:pPr>
            <a:endParaRPr lang="en-US" baseline="0" dirty="0" smtClean="0"/>
          </a:p>
          <a:p>
            <a:pPr eaLnBrk="1" hangingPunct="1">
              <a:spcBef>
                <a:spcPct val="0"/>
              </a:spcBef>
            </a:pP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5422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The Trials Today search tool may</a:t>
            </a:r>
            <a:r>
              <a:rPr lang="en-US" sz="1200" b="0" i="0" u="none" strike="noStrike" cap="none" baseline="0" dirty="0" smtClean="0">
                <a:solidFill>
                  <a:schemeClr val="dk1"/>
                </a:solidFill>
                <a:latin typeface="Calibri"/>
                <a:ea typeface="Calibri"/>
                <a:cs typeface="Calibri"/>
                <a:sym typeface="Calibri"/>
              </a:rPr>
              <a:t> be found by clicking on “trials” in the navigation bar. Here, potential volunteers may search for actively recruiting studies. The studies listed are pulled from clinicaltrials.gov. If a volunteer is interested in learning more about a study, they may click on the study name to view a more detailed description and eligibility criteria. </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57</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2733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There is a study contact listed in the</a:t>
            </a:r>
            <a:r>
              <a:rPr lang="en-US" sz="1200" b="0" i="0" u="none" strike="noStrike" cap="none" baseline="0" dirty="0" smtClean="0">
                <a:solidFill>
                  <a:schemeClr val="dk1"/>
                </a:solidFill>
                <a:latin typeface="Calibri"/>
                <a:ea typeface="Calibri"/>
                <a:cs typeface="Calibri"/>
                <a:sym typeface="Calibri"/>
              </a:rPr>
              <a:t>  “more details” section on the study specific page. This information is pulled from clinicaltrials.gov. Since this information is publically available to volunteers, we encourage you to list the contact information of an individual who would be able to speak with and help a volunteer to learn more or sign up for the study. If you would like to change any information for your study within the trials today search tool, please update your clinicaltrials.gov listing. </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58</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19901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r>
              <a:rPr lang="en-US" sz="1200" b="0" i="0" u="none" strike="noStrike" cap="none" dirty="0" smtClean="0">
                <a:solidFill>
                  <a:schemeClr val="dk1"/>
                </a:solidFill>
                <a:latin typeface="Calibri"/>
                <a:ea typeface="Calibri"/>
                <a:cs typeface="Calibri"/>
                <a:sym typeface="Calibri"/>
              </a:rPr>
              <a:t>Thank</a:t>
            </a:r>
            <a:r>
              <a:rPr lang="en-US" sz="1200" b="0" i="0" u="none" strike="noStrike" cap="none" baseline="0" dirty="0" smtClean="0">
                <a:solidFill>
                  <a:schemeClr val="dk1"/>
                </a:solidFill>
                <a:latin typeface="Calibri"/>
                <a:ea typeface="Calibri"/>
                <a:cs typeface="Calibri"/>
                <a:sym typeface="Calibri"/>
              </a:rPr>
              <a:t> you for joining us! Please feel free to email us </a:t>
            </a:r>
            <a:r>
              <a:rPr lang="en-US" sz="1200" b="0" i="0" u="none" strike="noStrike" cap="none" baseline="0" smtClean="0">
                <a:solidFill>
                  <a:schemeClr val="dk1"/>
                </a:solidFill>
                <a:latin typeface="Calibri"/>
                <a:ea typeface="Calibri"/>
                <a:cs typeface="Calibri"/>
                <a:sym typeface="Calibri"/>
              </a:rPr>
              <a:t>with questions. </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u="none">
                <a:solidFill>
                  <a:srgbClr val="000000"/>
                </a:solidFill>
                <a:latin typeface="Calibri"/>
                <a:ea typeface="Calibri"/>
                <a:cs typeface="Calibri"/>
                <a:sym typeface="Calibri"/>
              </a:rPr>
              <a:t>59</a:t>
            </a:fld>
            <a:endParaRPr lang="en-US" sz="1200" b="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248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39" y="4387137"/>
            <a:ext cx="5608319" cy="4156234"/>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flowchart is to help you visualize the process to approve a researcher for recruitment access.  </a:t>
            </a:r>
            <a:endParaRPr sz="1200" b="0" i="0" u="none" strike="noStrike" cap="none" dirty="0">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970941" y="8772671"/>
            <a:ext cx="3037839" cy="461804"/>
          </a:xfrm>
          <a:prstGeom prst="rect">
            <a:avLst/>
          </a:prstGeom>
          <a:noFill/>
          <a:ln>
            <a:noFill/>
          </a:ln>
        </p:spPr>
        <p:txBody>
          <a:bodyPr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8535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To sign up and gain feasibility access</a:t>
            </a:r>
            <a:r>
              <a:rPr lang="en-US" baseline="0" dirty="0" smtClean="0"/>
              <a:t> start by watching the registration tutorial video and then hit Register Now</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7</a:t>
            </a:fld>
            <a:endParaRPr lang="en-US" dirty="0"/>
          </a:p>
        </p:txBody>
      </p:sp>
    </p:spTree>
    <p:extLst>
      <p:ext uri="{BB962C8B-B14F-4D97-AF65-F5344CB8AC3E}">
        <p14:creationId xmlns:p14="http://schemas.microsoft.com/office/powerpoint/2010/main" val="389939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685800" y="4536797"/>
            <a:ext cx="5486400" cy="4183380"/>
          </a:xfrm>
        </p:spPr>
        <p:txBody>
          <a:bodyPr/>
          <a:lstStyle/>
          <a:p>
            <a:r>
              <a:rPr lang="en-US" dirty="0" smtClean="0"/>
              <a:t>SELECT YOUR INSTITUTION</a:t>
            </a:r>
            <a:r>
              <a:rPr lang="en-US" baseline="0" dirty="0" smtClean="0"/>
              <a:t> AND ENTER EMAIL – NEXT</a:t>
            </a:r>
          </a:p>
          <a:p>
            <a:r>
              <a:rPr lang="en-US" baseline="0" dirty="0" smtClean="0"/>
              <a:t>YOU WILL GET AN EMAIL WITH VERIFICATION CODE</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8</a:t>
            </a:fld>
            <a:endParaRPr lang="en-US" dirty="0"/>
          </a:p>
        </p:txBody>
      </p:sp>
    </p:spTree>
    <p:extLst>
      <p:ext uri="{BB962C8B-B14F-4D97-AF65-F5344CB8AC3E}">
        <p14:creationId xmlns:p14="http://schemas.microsoft.com/office/powerpoint/2010/main" val="352188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REVIEW SITE INSTRUCTIONS</a:t>
            </a:r>
            <a:r>
              <a:rPr lang="en-US" baseline="0" dirty="0" smtClean="0"/>
              <a:t> AND RESEARCHER ACKNOLEDGMENT FORM AND ACCEPT - NEXT</a:t>
            </a:r>
            <a:endParaRPr lang="en-US" dirty="0"/>
          </a:p>
        </p:txBody>
      </p:sp>
      <p:sp>
        <p:nvSpPr>
          <p:cNvPr id="4" name="Slide Number Placeholder 3"/>
          <p:cNvSpPr>
            <a:spLocks noGrp="1"/>
          </p:cNvSpPr>
          <p:nvPr>
            <p:ph type="sldNum" sz="quarter" idx="10"/>
          </p:nvPr>
        </p:nvSpPr>
        <p:spPr/>
        <p:txBody>
          <a:bodyPr/>
          <a:lstStyle/>
          <a:p>
            <a:fld id="{F3FB43CD-6062-465E-A4B9-30C7C9820844}" type="slidenum">
              <a:rPr lang="en-US" smtClean="0"/>
              <a:pPr/>
              <a:t>9</a:t>
            </a:fld>
            <a:endParaRPr lang="en-US" dirty="0"/>
          </a:p>
        </p:txBody>
      </p:sp>
    </p:spTree>
    <p:extLst>
      <p:ext uri="{BB962C8B-B14F-4D97-AF65-F5344CB8AC3E}">
        <p14:creationId xmlns:p14="http://schemas.microsoft.com/office/powerpoint/2010/main" val="352277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EBDDC3"/>
                </a:solidFill>
                <a:latin typeface="Calibri"/>
                <a:ea typeface="Calibri"/>
                <a:cs typeface="Calibri"/>
                <a:sym typeface="Calibri"/>
              </a:rPr>
              <a:t>‹#›</a:t>
            </a:fld>
            <a:endParaRPr lang="en-US" sz="1200" b="0" i="0" u="none" strike="noStrike" cap="none">
              <a:solidFill>
                <a:srgbClr val="EBDDC3"/>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775F55"/>
                </a:solidFill>
                <a:latin typeface="Calibri"/>
                <a:ea typeface="Calibri"/>
                <a:cs typeface="Calibri"/>
                <a:sym typeface="Calibri"/>
              </a:rPr>
              <a:t>‹#›</a:t>
            </a:fld>
            <a:endParaRPr lang="en-US" sz="1200">
              <a:solidFill>
                <a:srgbClr val="775F55"/>
              </a:solidFill>
              <a:latin typeface="Calibri"/>
              <a:ea typeface="Calibri"/>
              <a:cs typeface="Calibri"/>
              <a:sym typeface="Calibri"/>
            </a:endParaRPr>
          </a:p>
        </p:txBody>
      </p:sp>
    </p:spTree>
    <p:extLst>
      <p:ext uri="{BB962C8B-B14F-4D97-AF65-F5344CB8AC3E}">
        <p14:creationId xmlns:p14="http://schemas.microsoft.com/office/powerpoint/2010/main" val="176100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651181"/>
            <a:ext cx="7620000" cy="2754600"/>
          </a:xfrm>
          <a:prstGeom prst="rect">
            <a:avLst/>
          </a:prstGeom>
          <a:solidFill>
            <a:schemeClr val="tx2"/>
          </a:solidFill>
          <a:ln>
            <a:solidFill>
              <a:schemeClr val="bg1">
                <a:lumMod val="95000"/>
              </a:schemeClr>
            </a:solidFill>
          </a:ln>
          <a:effectLst>
            <a:outerShdw blurRad="50800" dist="38100" dir="5400000" algn="t" rotWithShape="0">
              <a:prstClr val="black">
                <a:alpha val="40000"/>
              </a:prstClr>
            </a:outerShdw>
          </a:effectLst>
        </p:spPr>
        <p:txBody>
          <a:bodyPr wrap="square" rtlCol="0">
            <a:spAutoFit/>
          </a:bodyPr>
          <a:lstStyle/>
          <a:p>
            <a:pPr algn="ctr" fontAlgn="base">
              <a:spcBef>
                <a:spcPct val="0"/>
              </a:spcBef>
              <a:spcAft>
                <a:spcPct val="0"/>
              </a:spcAft>
            </a:pPr>
            <a:endParaRPr lang="en-US" sz="1500" dirty="0" smtClean="0">
              <a:solidFill>
                <a:prstClr val="black">
                  <a:lumMod val="65000"/>
                </a:prstClr>
              </a:solidFill>
              <a:latin typeface="Calibri" panose="020F0502020204030204" pitchFamily="34" charset="0"/>
              <a:cs typeface="Arial" charset="0"/>
            </a:endParaRPr>
          </a:p>
          <a:p>
            <a:pPr algn="ctr" fontAlgn="base">
              <a:spcBef>
                <a:spcPct val="0"/>
              </a:spcBef>
              <a:spcAft>
                <a:spcPct val="0"/>
              </a:spcAft>
            </a:pPr>
            <a:r>
              <a:rPr lang="en-US" sz="2500" b="1" dirty="0" smtClean="0">
                <a:solidFill>
                  <a:schemeClr val="accent2"/>
                </a:solidFill>
                <a:latin typeface="Calibri" panose="020F0502020204030204" pitchFamily="34" charset="0"/>
                <a:cs typeface="Arial" charset="0"/>
              </a:rPr>
              <a:t>Welcome! </a:t>
            </a:r>
          </a:p>
          <a:p>
            <a:pPr algn="ctr" fontAlgn="base">
              <a:spcBef>
                <a:spcPct val="0"/>
              </a:spcBef>
              <a:spcAft>
                <a:spcPct val="0"/>
              </a:spcAft>
            </a:pPr>
            <a:endParaRPr lang="en-US" sz="2000" b="1" dirty="0" smtClean="0">
              <a:solidFill>
                <a:schemeClr val="accent2"/>
              </a:solidFill>
              <a:latin typeface="Calibri" panose="020F0502020204030204" pitchFamily="34" charset="0"/>
              <a:cs typeface="Arial" charset="0"/>
            </a:endParaRPr>
          </a:p>
          <a:p>
            <a:pPr algn="ctr" fontAlgn="base">
              <a:spcBef>
                <a:spcPct val="0"/>
              </a:spcBef>
              <a:spcAft>
                <a:spcPct val="0"/>
              </a:spcAft>
            </a:pPr>
            <a:r>
              <a:rPr lang="en-US" sz="2000" b="1" i="1" dirty="0" smtClean="0">
                <a:solidFill>
                  <a:schemeClr val="accent2"/>
                </a:solidFill>
                <a:latin typeface="Calibri" panose="020F0502020204030204" pitchFamily="34" charset="0"/>
                <a:cs typeface="Arial" charset="0"/>
              </a:rPr>
              <a:t>The session will begin shortly.</a:t>
            </a:r>
          </a:p>
          <a:p>
            <a:pPr algn="ctr" fontAlgn="base">
              <a:spcBef>
                <a:spcPct val="0"/>
              </a:spcBef>
              <a:spcAft>
                <a:spcPct val="0"/>
              </a:spcAft>
            </a:pPr>
            <a:endParaRPr lang="en-US" sz="1500" dirty="0" smtClean="0">
              <a:solidFill>
                <a:schemeClr val="accent6">
                  <a:lumMod val="50000"/>
                </a:schemeClr>
              </a:solidFill>
              <a:latin typeface="Calibri" panose="020F0502020204030204" pitchFamily="34" charset="0"/>
              <a:cs typeface="Arial" charset="0"/>
            </a:endParaRPr>
          </a:p>
          <a:p>
            <a:pPr algn="ctr" fontAlgn="base">
              <a:spcBef>
                <a:spcPct val="0"/>
              </a:spcBef>
              <a:spcAft>
                <a:spcPct val="0"/>
              </a:spcAft>
            </a:pPr>
            <a:endParaRPr lang="en-US" sz="1500" dirty="0" smtClean="0">
              <a:solidFill>
                <a:schemeClr val="accent6">
                  <a:lumMod val="50000"/>
                </a:schemeClr>
              </a:solidFill>
              <a:latin typeface="Calibri" panose="020F0502020204030204" pitchFamily="34" charset="0"/>
              <a:cs typeface="Arial" charset="0"/>
            </a:endParaRPr>
          </a:p>
          <a:p>
            <a:pPr fontAlgn="base">
              <a:spcBef>
                <a:spcPct val="0"/>
              </a:spcBef>
              <a:spcAft>
                <a:spcPct val="0"/>
              </a:spcAft>
            </a:pPr>
            <a:r>
              <a:rPr lang="en-US" sz="1200" b="1" dirty="0" smtClean="0">
                <a:solidFill>
                  <a:schemeClr val="accent6">
                    <a:lumMod val="50000"/>
                  </a:schemeClr>
                </a:solidFill>
                <a:latin typeface="Calibri" panose="020F0502020204030204" pitchFamily="34" charset="0"/>
                <a:cs typeface="Arial" charset="0"/>
              </a:rPr>
              <a:t>General Information: </a:t>
            </a:r>
          </a:p>
          <a:p>
            <a:pPr marL="285750" indent="-285750" fontAlgn="base">
              <a:spcBef>
                <a:spcPct val="0"/>
              </a:spcBef>
              <a:spcAft>
                <a:spcPct val="0"/>
              </a:spcAft>
              <a:buFont typeface="Arial" panose="020B0604020202020204" pitchFamily="34" charset="0"/>
              <a:buChar char="•"/>
            </a:pPr>
            <a:r>
              <a:rPr lang="en-US" sz="1200" dirty="0" smtClean="0">
                <a:solidFill>
                  <a:schemeClr val="accent6">
                    <a:lumMod val="50000"/>
                  </a:schemeClr>
                </a:solidFill>
                <a:latin typeface="Calibri" panose="020F0502020204030204" pitchFamily="34" charset="0"/>
                <a:cs typeface="Arial" charset="0"/>
              </a:rPr>
              <a:t>If you have a question for the presenter, please type them into the </a:t>
            </a:r>
            <a:r>
              <a:rPr lang="en-US" sz="1200" u="sng" dirty="0" smtClean="0">
                <a:solidFill>
                  <a:schemeClr val="accent6">
                    <a:lumMod val="50000"/>
                  </a:schemeClr>
                </a:solidFill>
                <a:latin typeface="Calibri" panose="020F0502020204030204" pitchFamily="34" charset="0"/>
                <a:cs typeface="Arial" charset="0"/>
              </a:rPr>
              <a:t>Chat Box </a:t>
            </a:r>
            <a:r>
              <a:rPr lang="en-US" sz="1200" dirty="0" smtClean="0">
                <a:solidFill>
                  <a:schemeClr val="accent6">
                    <a:lumMod val="50000"/>
                  </a:schemeClr>
                </a:solidFill>
                <a:latin typeface="Calibri" panose="020F0502020204030204" pitchFamily="34" charset="0"/>
                <a:cs typeface="Arial" charset="0"/>
              </a:rPr>
              <a:t>on the </a:t>
            </a:r>
            <a:r>
              <a:rPr lang="en-US" sz="1200" dirty="0" err="1" smtClean="0">
                <a:solidFill>
                  <a:schemeClr val="accent6">
                    <a:lumMod val="50000"/>
                  </a:schemeClr>
                </a:solidFill>
                <a:latin typeface="Calibri" panose="020F0502020204030204" pitchFamily="34" charset="0"/>
                <a:cs typeface="Arial" charset="0"/>
              </a:rPr>
              <a:t>GoTo</a:t>
            </a:r>
            <a:r>
              <a:rPr lang="en-US" sz="1200" dirty="0" smtClean="0">
                <a:solidFill>
                  <a:schemeClr val="accent6">
                    <a:lumMod val="50000"/>
                  </a:schemeClr>
                </a:solidFill>
                <a:latin typeface="Calibri" panose="020F0502020204030204" pitchFamily="34" charset="0"/>
                <a:cs typeface="Arial" charset="0"/>
              </a:rPr>
              <a:t> Training Control Panel.</a:t>
            </a:r>
          </a:p>
          <a:p>
            <a:pPr marL="285750" indent="-285750" fontAlgn="base">
              <a:spcBef>
                <a:spcPct val="0"/>
              </a:spcBef>
              <a:spcAft>
                <a:spcPct val="0"/>
              </a:spcAft>
              <a:buFont typeface="Arial" panose="020B0604020202020204" pitchFamily="34" charset="0"/>
              <a:buChar char="•"/>
            </a:pPr>
            <a:r>
              <a:rPr lang="en-US" sz="1200" dirty="0" smtClean="0">
                <a:solidFill>
                  <a:schemeClr val="accent6">
                    <a:lumMod val="50000"/>
                  </a:schemeClr>
                </a:solidFill>
                <a:latin typeface="Calibri" panose="020F0502020204030204" pitchFamily="34" charset="0"/>
                <a:cs typeface="Arial" charset="0"/>
              </a:rPr>
              <a:t>The presentation will last approximately 30 minutes followed by a 15 minute Q&amp;A session.</a:t>
            </a:r>
          </a:p>
          <a:p>
            <a:pPr marL="285750" indent="-285750" fontAlgn="base">
              <a:spcBef>
                <a:spcPct val="0"/>
              </a:spcBef>
              <a:spcAft>
                <a:spcPct val="0"/>
              </a:spcAft>
              <a:buFont typeface="Arial" panose="020B0604020202020204" pitchFamily="34" charset="0"/>
              <a:buChar char="•"/>
            </a:pPr>
            <a:r>
              <a:rPr lang="en-US" sz="1200" dirty="0" smtClean="0">
                <a:solidFill>
                  <a:schemeClr val="accent6">
                    <a:lumMod val="50000"/>
                  </a:schemeClr>
                </a:solidFill>
                <a:latin typeface="Calibri" panose="020F0502020204030204" pitchFamily="34" charset="0"/>
                <a:cs typeface="Arial" charset="0"/>
              </a:rPr>
              <a:t>The slides will be available for download after the training is over.  </a:t>
            </a:r>
            <a:endParaRPr lang="en-US" sz="1200" dirty="0" smtClean="0">
              <a:solidFill>
                <a:prstClr val="black">
                  <a:lumMod val="65000"/>
                </a:prstClr>
              </a:solidFill>
              <a:latin typeface="Calibri" panose="020F0502020204030204" pitchFamily="34" charset="0"/>
              <a:cs typeface="Arial" charset="0"/>
            </a:endParaRPr>
          </a:p>
          <a:p>
            <a:pPr algn="ctr" fontAlgn="base">
              <a:spcBef>
                <a:spcPct val="0"/>
              </a:spcBef>
              <a:spcAft>
                <a:spcPct val="0"/>
              </a:spcAft>
            </a:pPr>
            <a:endParaRPr lang="en-US" sz="1500" dirty="0">
              <a:solidFill>
                <a:prstClr val="black">
                  <a:lumMod val="65000"/>
                </a:prstClr>
              </a:solidFill>
              <a:latin typeface="Calibri" panose="020F0502020204030204" pitchFamily="34" charset="0"/>
              <a:cs typeface="Arial" charset="0"/>
            </a:endParaRPr>
          </a:p>
        </p:txBody>
      </p:sp>
      <p:grpSp>
        <p:nvGrpSpPr>
          <p:cNvPr id="11" name="Group 10"/>
          <p:cNvGrpSpPr/>
          <p:nvPr/>
        </p:nvGrpSpPr>
        <p:grpSpPr>
          <a:xfrm>
            <a:off x="762000" y="1007207"/>
            <a:ext cx="7620000" cy="1676400"/>
            <a:chOff x="533400" y="2667000"/>
            <a:chExt cx="7620000" cy="16764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671" t="21111" r="43956" b="54444"/>
            <a:stretch/>
          </p:blipFill>
          <p:spPr>
            <a:xfrm>
              <a:off x="533400" y="2667000"/>
              <a:ext cx="3810000" cy="16764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343399" y="2667000"/>
              <a:ext cx="3810001" cy="1676400"/>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Researcher Training</a:t>
              </a:r>
              <a:endParaRPr lang="en-US" sz="4000" b="1" dirty="0"/>
            </a:p>
          </p:txBody>
        </p:sp>
      </p:grpSp>
      <p:sp>
        <p:nvSpPr>
          <p:cNvPr id="13" name="Rectangle 12"/>
          <p:cNvSpPr/>
          <p:nvPr/>
        </p:nvSpPr>
        <p:spPr>
          <a:xfrm>
            <a:off x="0" y="-4864"/>
            <a:ext cx="9144000" cy="69066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324600"/>
            <a:ext cx="838691" cy="261610"/>
          </a:xfrm>
          <a:prstGeom prst="rect">
            <a:avLst/>
          </a:prstGeom>
          <a:noFill/>
        </p:spPr>
        <p:txBody>
          <a:bodyPr wrap="none" rtlCol="0">
            <a:spAutoFit/>
          </a:bodyPr>
          <a:lstStyle/>
          <a:p>
            <a:pPr fontAlgn="base">
              <a:spcBef>
                <a:spcPct val="0"/>
              </a:spcBef>
              <a:spcAft>
                <a:spcPct val="0"/>
              </a:spcAft>
            </a:pPr>
            <a:r>
              <a:rPr lang="en-US" sz="1100" b="1" dirty="0" smtClean="0">
                <a:solidFill>
                  <a:prstClr val="white"/>
                </a:solidFill>
                <a:latin typeface="Calibri" panose="020F0502020204030204" pitchFamily="34" charset="0"/>
                <a:cs typeface="Arial" charset="0"/>
              </a:rPr>
              <a:t>01.04.2017</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522" b="28398"/>
          <a:stretch/>
        </p:blipFill>
        <p:spPr>
          <a:xfrm>
            <a:off x="2895600" y="-4864"/>
            <a:ext cx="3352800" cy="685800"/>
          </a:xfrm>
          <a:prstGeom prst="rect">
            <a:avLst/>
          </a:prstGeom>
        </p:spPr>
      </p:pic>
      <p:sp>
        <p:nvSpPr>
          <p:cNvPr id="4" name="AutoShape 4" descr="Resultado de imagem para happy love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404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6" y="40640"/>
            <a:ext cx="7871657" cy="6685280"/>
          </a:xfrm>
          <a:prstGeom prst="rect">
            <a:avLst/>
          </a:prstGeom>
          <a:ln w="28575">
            <a:solidFill>
              <a:schemeClr val="tx1"/>
            </a:solidFill>
          </a:ln>
        </p:spPr>
      </p:pic>
      <p:sp>
        <p:nvSpPr>
          <p:cNvPr id="7" name="Rectangle 6"/>
          <p:cNvSpPr/>
          <p:nvPr/>
        </p:nvSpPr>
        <p:spPr>
          <a:xfrm>
            <a:off x="972477" y="2918649"/>
            <a:ext cx="2944429" cy="33528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38991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lang="en-US" sz="2500" b="1" dirty="0" smtClean="0">
              <a:solidFill>
                <a:schemeClr val="accent2"/>
              </a:solidFill>
              <a:latin typeface="Calibri"/>
              <a:ea typeface="Calibri"/>
              <a:cs typeface="Calibri"/>
              <a:sym typeface="Calibri"/>
            </a:endParaRPr>
          </a:p>
          <a:p>
            <a:pPr marL="0" marR="0" lvl="0" indent="0" algn="ctr" rtl="0">
              <a:spcBef>
                <a:spcPts val="0"/>
              </a:spcBef>
              <a:spcAft>
                <a:spcPts val="0"/>
              </a:spcAft>
              <a:buNone/>
            </a:pPr>
            <a:endParaRPr lang="en-US" sz="2500" b="1" dirty="0">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2500" b="1" dirty="0" smtClean="0">
                <a:solidFill>
                  <a:schemeClr val="accent2"/>
                </a:solidFill>
                <a:latin typeface="Calibri"/>
                <a:ea typeface="Calibri"/>
                <a:cs typeface="Calibri"/>
                <a:sym typeface="Calibri"/>
              </a:rPr>
              <a:t>How to Register your IRB Approved Study</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4" name="Shape 94"/>
          <p:cNvSpPr txBox="1"/>
          <p:nvPr/>
        </p:nvSpPr>
        <p:spPr>
          <a:xfrm>
            <a:off x="0" y="6324600"/>
            <a:ext cx="838690"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1">
                <a:solidFill>
                  <a:srgbClr val="FFFFFF"/>
                </a:solidFill>
                <a:latin typeface="Calibri"/>
                <a:ea typeface="Calibri"/>
                <a:cs typeface="Calibri"/>
                <a:sym typeface="Calibri"/>
              </a:rPr>
              <a:t>03.24.2017</a:t>
            </a: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190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6" y="40640"/>
            <a:ext cx="7871657" cy="6685280"/>
          </a:xfrm>
          <a:prstGeom prst="rect">
            <a:avLst/>
          </a:prstGeom>
          <a:ln w="28575">
            <a:solidFill>
              <a:schemeClr val="tx1"/>
            </a:solidFill>
          </a:ln>
        </p:spPr>
      </p:pic>
      <p:sp>
        <p:nvSpPr>
          <p:cNvPr id="7" name="Rectangle 6"/>
          <p:cNvSpPr/>
          <p:nvPr/>
        </p:nvSpPr>
        <p:spPr>
          <a:xfrm>
            <a:off x="7247467" y="2506133"/>
            <a:ext cx="1083733" cy="35559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Rectangle 3"/>
          <p:cNvSpPr/>
          <p:nvPr/>
        </p:nvSpPr>
        <p:spPr>
          <a:xfrm>
            <a:off x="4008646" y="1364417"/>
            <a:ext cx="3037926" cy="128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smtClean="0">
                <a:solidFill>
                  <a:schemeClr val="bg1"/>
                </a:solidFill>
                <a:latin typeface="Calibri" panose="020F0502020204030204" pitchFamily="34" charset="0"/>
              </a:rPr>
              <a:t>On your dashboard– you can click</a:t>
            </a:r>
          </a:p>
          <a:p>
            <a:pPr fontAlgn="auto">
              <a:spcBef>
                <a:spcPts val="0"/>
              </a:spcBef>
              <a:spcAft>
                <a:spcPts val="0"/>
              </a:spcAft>
              <a:defRPr/>
            </a:pPr>
            <a:r>
              <a:rPr lang="en-US" dirty="0" smtClean="0">
                <a:solidFill>
                  <a:schemeClr val="bg1"/>
                </a:solidFill>
                <a:latin typeface="Calibri" panose="020F0502020204030204" pitchFamily="34" charset="0"/>
              </a:rPr>
              <a:t> “add new study” </a:t>
            </a:r>
            <a:br>
              <a:rPr lang="en-US" dirty="0" smtClean="0">
                <a:solidFill>
                  <a:schemeClr val="bg1"/>
                </a:solidFill>
                <a:latin typeface="Calibri" panose="020F0502020204030204" pitchFamily="34" charset="0"/>
              </a:rPr>
            </a:br>
            <a:r>
              <a:rPr lang="en-US" dirty="0" smtClean="0">
                <a:solidFill>
                  <a:schemeClr val="bg1"/>
                </a:solidFill>
                <a:latin typeface="Calibri" panose="020F0502020204030204" pitchFamily="34" charset="0"/>
              </a:rPr>
              <a:t>when you have IRB approval for recruitment and are ready to upload the current IRB approval letter.</a:t>
            </a:r>
          </a:p>
        </p:txBody>
      </p:sp>
      <p:sp>
        <p:nvSpPr>
          <p:cNvPr id="2" name="TextBox 1"/>
          <p:cNvSpPr txBox="1"/>
          <p:nvPr/>
        </p:nvSpPr>
        <p:spPr>
          <a:xfrm rot="20923583">
            <a:off x="3048912" y="3250361"/>
            <a:ext cx="400622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IF you are KSP add yourself to an existing study</a:t>
            </a:r>
            <a:endParaRPr lang="en-US" dirty="0"/>
          </a:p>
        </p:txBody>
      </p:sp>
    </p:spTree>
    <p:extLst>
      <p:ext uri="{BB962C8B-B14F-4D97-AF65-F5344CB8AC3E}">
        <p14:creationId xmlns:p14="http://schemas.microsoft.com/office/powerpoint/2010/main" val="3987494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6" y="1183359"/>
            <a:ext cx="7871657" cy="4399842"/>
          </a:xfrm>
          <a:prstGeom prst="rect">
            <a:avLst/>
          </a:prstGeom>
          <a:ln w="28575">
            <a:solidFill>
              <a:schemeClr val="tx1"/>
            </a:solidFill>
          </a:ln>
        </p:spPr>
      </p:pic>
    </p:spTree>
    <p:extLst>
      <p:ext uri="{BB962C8B-B14F-4D97-AF65-F5344CB8AC3E}">
        <p14:creationId xmlns:p14="http://schemas.microsoft.com/office/powerpoint/2010/main" val="336848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a:blip r:embed="rId3">
            <a:extLst>
              <a:ext uri="{28A0092B-C50C-407E-A947-70E740481C1C}">
                <a14:useLocalDpi xmlns:a14="http://schemas.microsoft.com/office/drawing/2010/main" val="0"/>
              </a:ext>
            </a:extLst>
          </a:blip>
          <a:stretch>
            <a:fillRect/>
          </a:stretch>
        </p:blipFill>
        <p:spPr>
          <a:xfrm>
            <a:off x="1779864" y="1903696"/>
            <a:ext cx="5419964" cy="4691379"/>
          </a:xfrm>
          <a:prstGeom prst="rect">
            <a:avLst/>
          </a:prstGeom>
          <a:noFill/>
          <a:ln>
            <a:noFill/>
          </a:ln>
          <a:effectLst>
            <a:outerShdw blurRad="292100" dist="139700" dir="2700000" algn="tl" rotWithShape="0">
              <a:srgbClr val="333333">
                <a:alpha val="64705"/>
              </a:srgbClr>
            </a:outerShdw>
          </a:effectLst>
        </p:spPr>
      </p:pic>
      <p:sp>
        <p:nvSpPr>
          <p:cNvPr id="286" name="Shape 286"/>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Shape 287"/>
          <p:cNvSpPr txBox="1"/>
          <p:nvPr/>
        </p:nvSpPr>
        <p:spPr>
          <a:xfrm>
            <a:off x="0" y="6417444"/>
            <a:ext cx="838690" cy="26160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01.04.2017</a:t>
            </a:r>
          </a:p>
        </p:txBody>
      </p:sp>
      <p:pic>
        <p:nvPicPr>
          <p:cNvPr id="288" name="Shape 288"/>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289" name="Shape 289"/>
          <p:cNvSpPr/>
          <p:nvPr/>
        </p:nvSpPr>
        <p:spPr>
          <a:xfrm>
            <a:off x="904008" y="876766"/>
            <a:ext cx="5219699" cy="102693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000" b="1" i="0" u="none" strike="noStrike" kern="0" cap="none" spc="0" normalizeH="0" baseline="0" noProof="0">
                <a:ln>
                  <a:noFill/>
                </a:ln>
                <a:solidFill>
                  <a:srgbClr val="FFFFFF"/>
                </a:solidFill>
                <a:effectLst/>
                <a:uLnTx/>
                <a:uFillTx/>
                <a:latin typeface="Calibri"/>
                <a:ea typeface="Calibri"/>
                <a:cs typeface="Calibri"/>
                <a:sym typeface="Calibri"/>
              </a:rPr>
              <a:t>Adding a New Study</a:t>
            </a:r>
          </a:p>
        </p:txBody>
      </p:sp>
      <p:pic>
        <p:nvPicPr>
          <p:cNvPr id="290" name="Shape 290"/>
          <p:cNvPicPr preferRelativeResize="0"/>
          <p:nvPr/>
        </p:nvPicPr>
        <p:blipFill rotWithShape="1">
          <a:blip r:embed="rId5">
            <a:alphaModFix/>
          </a:blip>
          <a:srcRect l="28077" t="53113" r="17229"/>
          <a:stretch/>
        </p:blipFill>
        <p:spPr>
          <a:xfrm>
            <a:off x="6089073" y="871901"/>
            <a:ext cx="1835726" cy="1048861"/>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85343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Tree>
    <p:extLst>
      <p:ext uri="{BB962C8B-B14F-4D97-AF65-F5344CB8AC3E}">
        <p14:creationId xmlns:p14="http://schemas.microsoft.com/office/powerpoint/2010/main" val="403654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
        <p:nvSpPr>
          <p:cNvPr id="7" name="Rectangle 6"/>
          <p:cNvSpPr/>
          <p:nvPr/>
        </p:nvSpPr>
        <p:spPr>
          <a:xfrm>
            <a:off x="1757681" y="1270099"/>
            <a:ext cx="4343400" cy="1805041"/>
          </a:xfrm>
          <a:prstGeom prst="rect">
            <a:avLst/>
          </a:prstGeom>
          <a:solidFill>
            <a:schemeClr val="accent2"/>
          </a:solidFill>
          <a:ln w="1587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Researcher must select </a:t>
            </a: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Recruitment or Survey</a:t>
            </a:r>
            <a:r>
              <a:rPr kumimoji="0" lang="en-US" sz="1800" b="1" i="0" u="none" strike="noStrike" kern="1200" cap="none" spc="0" normalizeH="0" baseline="0" noProof="0" dirty="0" smtClean="0">
                <a:ln>
                  <a:noFill/>
                </a:ln>
                <a:solidFill>
                  <a:srgbClr val="FF0000"/>
                </a:solidFill>
                <a:effectLst/>
                <a:uLnTx/>
                <a:uFillTx/>
                <a:latin typeface="Tw Cen MT" pitchFamily="34" charset="0"/>
                <a:ea typeface="+mn-ea"/>
                <a:cs typeface="+mn-cs"/>
              </a:rPr>
              <a:t>.</a:t>
            </a:r>
            <a:r>
              <a:rPr kumimoji="0" lang="en-US" sz="1800" b="0" i="0" u="none" strike="noStrike" kern="1200" cap="none" spc="0" normalizeH="0" baseline="0" noProof="0" dirty="0" smtClean="0">
                <a:ln>
                  <a:noFill/>
                </a:ln>
                <a:solidFill>
                  <a:prstClr val="black"/>
                </a:solidFill>
                <a:effectLst/>
                <a:uLnTx/>
                <a:uFillTx/>
                <a:latin typeface="Tw Cen MT" pitchFamily="34" charset="0"/>
                <a:ea typeface="+mn-ea"/>
                <a:cs typeface="+mn-cs"/>
              </a:rPr>
              <a:t> Recruitment is for studies that will require the Volunteer to complete study visits. Survey is for studies that will only involve collection of data through a electronic survey instrument.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p:cNvSpPr/>
          <p:nvPr/>
        </p:nvSpPr>
        <p:spPr>
          <a:xfrm>
            <a:off x="1554480" y="3075140"/>
            <a:ext cx="1828800" cy="6281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955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
        <p:nvSpPr>
          <p:cNvPr id="6" name="Rectangle 5"/>
          <p:cNvSpPr/>
          <p:nvPr/>
        </p:nvSpPr>
        <p:spPr>
          <a:xfrm>
            <a:off x="4301008" y="4726295"/>
            <a:ext cx="2902152" cy="11057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n-US" b="1" dirty="0" smtClean="0">
                <a:solidFill>
                  <a:schemeClr val="bg1"/>
                </a:solidFill>
              </a:rPr>
              <a:t> </a:t>
            </a:r>
            <a:r>
              <a:rPr lang="en-US" dirty="0" smtClean="0">
                <a:solidFill>
                  <a:schemeClr val="bg1"/>
                </a:solidFill>
                <a:latin typeface="Tw Cen MT" pitchFamily="34" charset="0"/>
              </a:rPr>
              <a:t>You </a:t>
            </a:r>
            <a:r>
              <a:rPr lang="en-US" dirty="0">
                <a:solidFill>
                  <a:schemeClr val="bg1"/>
                </a:solidFill>
                <a:latin typeface="Tw Cen MT" pitchFamily="34" charset="0"/>
              </a:rPr>
              <a:t>may </a:t>
            </a:r>
            <a:r>
              <a:rPr lang="en-US" dirty="0" smtClean="0">
                <a:solidFill>
                  <a:schemeClr val="bg1"/>
                </a:solidFill>
                <a:latin typeface="Tw Cen MT" pitchFamily="34" charset="0"/>
              </a:rPr>
              <a:t>upload only </a:t>
            </a:r>
            <a:r>
              <a:rPr lang="en-US" u="sng" dirty="0" smtClean="0">
                <a:solidFill>
                  <a:schemeClr val="bg1"/>
                </a:solidFill>
                <a:latin typeface="Tw Cen MT" pitchFamily="34" charset="0"/>
              </a:rPr>
              <a:t>one</a:t>
            </a:r>
            <a:r>
              <a:rPr lang="en-US" dirty="0" smtClean="0">
                <a:solidFill>
                  <a:schemeClr val="bg1"/>
                </a:solidFill>
                <a:latin typeface="Tw Cen MT" pitchFamily="34" charset="0"/>
              </a:rPr>
              <a:t> document. If </a:t>
            </a:r>
            <a:r>
              <a:rPr lang="en-US" dirty="0">
                <a:solidFill>
                  <a:schemeClr val="bg1"/>
                </a:solidFill>
                <a:latin typeface="Tw Cen MT" pitchFamily="34" charset="0"/>
              </a:rPr>
              <a:t>your site requires multiple documents, you will need to merge </a:t>
            </a:r>
            <a:r>
              <a:rPr lang="en-US" dirty="0" smtClean="0">
                <a:solidFill>
                  <a:schemeClr val="bg1"/>
                </a:solidFill>
                <a:latin typeface="Tw Cen MT" pitchFamily="34" charset="0"/>
              </a:rPr>
              <a:t>into </a:t>
            </a:r>
            <a:r>
              <a:rPr lang="en-US" dirty="0">
                <a:solidFill>
                  <a:schemeClr val="bg1"/>
                </a:solidFill>
                <a:latin typeface="Tw Cen MT" pitchFamily="34" charset="0"/>
              </a:rPr>
              <a:t>a single </a:t>
            </a:r>
            <a:r>
              <a:rPr lang="en-US" dirty="0" smtClean="0">
                <a:solidFill>
                  <a:schemeClr val="bg1"/>
                </a:solidFill>
                <a:latin typeface="Tw Cen MT" pitchFamily="34" charset="0"/>
              </a:rPr>
              <a:t>file before uploading.</a:t>
            </a:r>
            <a:endParaRPr lang="en-US" dirty="0">
              <a:solidFill>
                <a:schemeClr val="bg1"/>
              </a:solidFill>
            </a:endParaRPr>
          </a:p>
        </p:txBody>
      </p:sp>
      <p:cxnSp>
        <p:nvCxnSpPr>
          <p:cNvPr id="7" name="Straight Arrow Connector 6"/>
          <p:cNvCxnSpPr/>
          <p:nvPr/>
        </p:nvCxnSpPr>
        <p:spPr>
          <a:xfrm flipH="1">
            <a:off x="2607733" y="5831999"/>
            <a:ext cx="1693275" cy="24706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94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681" y="40640"/>
            <a:ext cx="5530146" cy="6787349"/>
          </a:xfrm>
          <a:prstGeom prst="rect">
            <a:avLst/>
          </a:prstGeom>
          <a:ln w="28575">
            <a:solidFill>
              <a:schemeClr val="tx1"/>
            </a:solidFill>
          </a:ln>
        </p:spPr>
      </p:pic>
      <p:sp>
        <p:nvSpPr>
          <p:cNvPr id="5" name="Shape 351"/>
          <p:cNvSpPr txBox="1"/>
          <p:nvPr/>
        </p:nvSpPr>
        <p:spPr>
          <a:xfrm>
            <a:off x="1757681" y="3279532"/>
            <a:ext cx="3962400" cy="2472692"/>
          </a:xfrm>
          <a:prstGeom prst="rect">
            <a:avLst/>
          </a:prstGeom>
          <a:solidFill>
            <a:schemeClr val="accent2"/>
          </a:solidFill>
          <a:ln>
            <a:noFill/>
          </a:ln>
        </p:spPr>
        <p:txBody>
          <a:bodyPr lIns="91425" tIns="45700" rIns="91425" bIns="45700" anchor="t" anchorCtr="0">
            <a:noAutofit/>
          </a:bodyPr>
          <a:lstStyle/>
          <a:p>
            <a:pPr algn="ctr">
              <a:spcBef>
                <a:spcPct val="0"/>
              </a:spcBef>
            </a:pPr>
            <a:r>
              <a:rPr lang="en-US" sz="2400" u="sng" dirty="0">
                <a:solidFill>
                  <a:schemeClr val="bg1"/>
                </a:solidFill>
                <a:latin typeface="Tw Cen MT" pitchFamily="34" charset="0"/>
              </a:rPr>
              <a:t>REMEMBER:</a:t>
            </a:r>
          </a:p>
          <a:p>
            <a:pPr algn="ctr">
              <a:spcBef>
                <a:spcPct val="0"/>
              </a:spcBef>
            </a:pPr>
            <a:endParaRPr lang="en-US" sz="900" u="sng" dirty="0">
              <a:solidFill>
                <a:schemeClr val="bg1"/>
              </a:solidFill>
              <a:latin typeface="Tw Cen MT" pitchFamily="34" charset="0"/>
            </a:endParaRPr>
          </a:p>
          <a:p>
            <a:pPr>
              <a:spcBef>
                <a:spcPct val="0"/>
              </a:spcBef>
            </a:pPr>
            <a:r>
              <a:rPr lang="en-US" sz="1600" u="sng" dirty="0">
                <a:solidFill>
                  <a:schemeClr val="bg1"/>
                </a:solidFill>
                <a:latin typeface="Tw Cen MT" pitchFamily="34" charset="0"/>
              </a:rPr>
              <a:t>Your IRB letter must be a current </a:t>
            </a:r>
            <a:r>
              <a:rPr lang="en-US" sz="1600" u="sng" dirty="0" smtClean="0">
                <a:solidFill>
                  <a:schemeClr val="bg1"/>
                </a:solidFill>
                <a:latin typeface="Tw Cen MT" pitchFamily="34" charset="0"/>
              </a:rPr>
              <a:t>letter from the IRB of record, </a:t>
            </a:r>
            <a:r>
              <a:rPr lang="en-US" sz="1600" u="sng" dirty="0">
                <a:solidFill>
                  <a:schemeClr val="bg1"/>
                </a:solidFill>
                <a:latin typeface="Tw Cen MT" pitchFamily="34" charset="0"/>
              </a:rPr>
              <a:t>that clearly indicates</a:t>
            </a:r>
            <a:r>
              <a:rPr lang="en-US" sz="1600" dirty="0">
                <a:solidFill>
                  <a:schemeClr val="bg1"/>
                </a:solidFill>
                <a:latin typeface="Tw Cen MT" pitchFamily="34" charset="0"/>
              </a:rPr>
              <a:t>:</a:t>
            </a:r>
          </a:p>
          <a:p>
            <a:pPr marL="226634" indent="-226634">
              <a:spcBef>
                <a:spcPct val="0"/>
              </a:spcBef>
              <a:buAutoNum type="arabicPeriod"/>
            </a:pPr>
            <a:r>
              <a:rPr lang="en-US" sz="1600" dirty="0">
                <a:solidFill>
                  <a:schemeClr val="bg1"/>
                </a:solidFill>
                <a:latin typeface="Tw Cen MT" pitchFamily="34" charset="0"/>
              </a:rPr>
              <a:t>The IRB number of this study</a:t>
            </a:r>
          </a:p>
          <a:p>
            <a:pPr marL="226634" indent="-226634">
              <a:spcBef>
                <a:spcPct val="0"/>
              </a:spcBef>
              <a:buAutoNum type="arabicPeriod"/>
            </a:pPr>
            <a:r>
              <a:rPr lang="en-US" sz="1600" dirty="0">
                <a:solidFill>
                  <a:schemeClr val="bg1"/>
                </a:solidFill>
                <a:latin typeface="Tw Cen MT" pitchFamily="34" charset="0"/>
              </a:rPr>
              <a:t>The IRB expiration date of this study</a:t>
            </a:r>
          </a:p>
          <a:p>
            <a:pPr marL="226634" indent="-226634">
              <a:spcBef>
                <a:spcPct val="0"/>
              </a:spcBef>
              <a:buAutoNum type="arabicPeriod"/>
            </a:pPr>
            <a:r>
              <a:rPr lang="en-US" sz="1600" dirty="0">
                <a:solidFill>
                  <a:schemeClr val="bg1"/>
                </a:solidFill>
                <a:latin typeface="Tw Cen MT" pitchFamily="34" charset="0"/>
              </a:rPr>
              <a:t>Study title</a:t>
            </a:r>
          </a:p>
          <a:p>
            <a:pPr marL="226634" indent="-226634">
              <a:spcBef>
                <a:spcPct val="0"/>
              </a:spcBef>
              <a:buAutoNum type="arabicPeriod"/>
            </a:pPr>
            <a:r>
              <a:rPr lang="en-US" sz="1600" dirty="0">
                <a:solidFill>
                  <a:schemeClr val="bg1"/>
                </a:solidFill>
                <a:latin typeface="Tw Cen MT" pitchFamily="34" charset="0"/>
              </a:rPr>
              <a:t>Evidence that this study has been approved</a:t>
            </a:r>
          </a:p>
          <a:p>
            <a:pPr marL="226634" indent="-226634">
              <a:spcBef>
                <a:spcPct val="0"/>
              </a:spcBef>
              <a:buAutoNum type="arabicPeriod"/>
            </a:pPr>
            <a:r>
              <a:rPr lang="en-US" sz="1600" dirty="0">
                <a:solidFill>
                  <a:schemeClr val="bg1"/>
                </a:solidFill>
                <a:latin typeface="Tw Cen MT" pitchFamily="34" charset="0"/>
              </a:rPr>
              <a:t>First and last name of the PI</a:t>
            </a:r>
            <a:endParaRPr lang="en-US" sz="1600" dirty="0">
              <a:solidFill>
                <a:schemeClr val="bg1"/>
              </a:solidFill>
            </a:endParaRPr>
          </a:p>
          <a:p>
            <a:pPr marL="0" marR="0" lvl="0" indent="0" algn="l" rtl="0">
              <a:spcBef>
                <a:spcPts val="0"/>
              </a:spcBef>
              <a:buSzPct val="25000"/>
              <a:buNone/>
            </a:pPr>
            <a:endParaRPr lang="en-US" sz="1500" b="1"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7792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0" name="Shape 32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321" name="Shape 321"/>
          <p:cNvSpPr txBox="1"/>
          <p:nvPr/>
        </p:nvSpPr>
        <p:spPr>
          <a:xfrm>
            <a:off x="175315" y="838200"/>
            <a:ext cx="879336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Calibri"/>
                <a:cs typeface="Calibri"/>
                <a:sym typeface="Calibri"/>
              </a:rPr>
              <a:t>After you have finished adding your study, you wil</a:t>
            </a:r>
            <a:r>
              <a:rPr lang="en-US" sz="1800" b="1" noProof="0" dirty="0" smtClean="0">
                <a:solidFill>
                  <a:srgbClr val="FFFFFF"/>
                </a:solidFill>
                <a:latin typeface="Calibri"/>
                <a:ea typeface="Calibri"/>
                <a:cs typeface="Calibri"/>
                <a:sym typeface="Calibri"/>
              </a:rPr>
              <a:t>l receive a confirmation email</a:t>
            </a:r>
            <a:r>
              <a:rPr kumimoji="0" lang="en-US" sz="1800" b="1" i="0" u="none" strike="noStrike" kern="0" cap="none" spc="0" normalizeH="0" baseline="0" noProof="0" dirty="0" smtClean="0">
                <a:ln>
                  <a:noFill/>
                </a:ln>
                <a:solidFill>
                  <a:srgbClr val="FFFFFF"/>
                </a:solidFill>
                <a:effectLst/>
                <a:uLnTx/>
                <a:uFillTx/>
                <a:latin typeface="Calibri"/>
                <a:ea typeface="Calibri"/>
                <a:cs typeface="Calibri"/>
                <a:sym typeface="Calibri"/>
              </a:rPr>
              <a:t>.</a:t>
            </a:r>
            <a:endPar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 name="Picture 7"/>
          <p:cNvPicPr>
            <a:picLocks noChangeAspect="1"/>
          </p:cNvPicPr>
          <p:nvPr/>
        </p:nvPicPr>
        <p:blipFill>
          <a:blip r:embed="rId4"/>
          <a:stretch>
            <a:fillRect/>
          </a:stretch>
        </p:blipFill>
        <p:spPr>
          <a:xfrm>
            <a:off x="175315" y="1569196"/>
            <a:ext cx="8911717"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5276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8" y="0"/>
            <a:ext cx="7563524"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6342317"/>
            <a:ext cx="838691" cy="261610"/>
          </a:xfrm>
          <a:prstGeom prst="rect">
            <a:avLst/>
          </a:prstGeom>
          <a:noFill/>
        </p:spPr>
        <p:txBody>
          <a:bodyPr wrap="none" rtlCol="0">
            <a:spAutoFit/>
          </a:bodyPr>
          <a:lstStyle/>
          <a:p>
            <a:pPr fontAlgn="base">
              <a:spcBef>
                <a:spcPct val="0"/>
              </a:spcBef>
              <a:spcAft>
                <a:spcPct val="0"/>
              </a:spcAft>
            </a:pPr>
            <a:r>
              <a:rPr lang="en-US" sz="1100" b="1" dirty="0" smtClean="0">
                <a:solidFill>
                  <a:prstClr val="white"/>
                </a:solidFill>
                <a:latin typeface="Calibri" panose="020F0502020204030204" pitchFamily="34" charset="0"/>
                <a:cs typeface="Arial" charset="0"/>
              </a:rPr>
              <a:t>01.04.2017</a:t>
            </a:r>
          </a:p>
        </p:txBody>
      </p:sp>
      <p:pic>
        <p:nvPicPr>
          <p:cNvPr id="2" name="Picture 1"/>
          <p:cNvPicPr>
            <a:picLocks noChangeAspect="1"/>
          </p:cNvPicPr>
          <p:nvPr/>
        </p:nvPicPr>
        <p:blipFill>
          <a:blip r:embed="rId4"/>
          <a:stretch>
            <a:fillRect/>
          </a:stretch>
        </p:blipFill>
        <p:spPr>
          <a:xfrm>
            <a:off x="3505200" y="329902"/>
            <a:ext cx="4245610" cy="712767"/>
          </a:xfrm>
          <a:prstGeom prst="rect">
            <a:avLst/>
          </a:prstGeom>
        </p:spPr>
      </p:pic>
    </p:spTree>
    <p:extLst>
      <p:ext uri="{BB962C8B-B14F-4D97-AF65-F5344CB8AC3E}">
        <p14:creationId xmlns:p14="http://schemas.microsoft.com/office/powerpoint/2010/main" val="258695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0" name="Shape 32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321" name="Shape 321"/>
          <p:cNvSpPr txBox="1"/>
          <p:nvPr/>
        </p:nvSpPr>
        <p:spPr>
          <a:xfrm>
            <a:off x="175315" y="838200"/>
            <a:ext cx="879336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0" cap="none" spc="0" normalizeH="0" baseline="0" noProof="0" dirty="0">
                <a:ln>
                  <a:noFill/>
                </a:ln>
                <a:solidFill>
                  <a:schemeClr val="tx1"/>
                </a:solidFill>
                <a:effectLst/>
                <a:uLnTx/>
                <a:uFillTx/>
                <a:latin typeface="Calibri"/>
                <a:ea typeface="Calibri"/>
                <a:cs typeface="Calibri"/>
                <a:sym typeface="Calibri"/>
              </a:rPr>
              <a:t>PI receives an email to allow the proxy researcher access</a:t>
            </a:r>
            <a:r>
              <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rPr>
              <a:t>PI </a:t>
            </a:r>
            <a:r>
              <a:rPr kumimoji="0" lang="en-US" sz="1800" b="1" i="0" u="sng" strike="noStrike" kern="0" cap="none" spc="0" normalizeH="0" baseline="0" noProof="0" dirty="0">
                <a:ln>
                  <a:noFill/>
                </a:ln>
                <a:solidFill>
                  <a:srgbClr val="FFFFFF"/>
                </a:solidFill>
                <a:effectLst/>
                <a:uLnTx/>
                <a:uFillTx/>
                <a:latin typeface="Calibri"/>
                <a:ea typeface="Calibri"/>
                <a:cs typeface="Calibri"/>
                <a:sym typeface="Calibri"/>
              </a:rPr>
              <a:t>must</a:t>
            </a:r>
            <a:r>
              <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rPr>
              <a:t> click AUTHORIZE ACCESS in the body of the email rather than responding to email.</a:t>
            </a:r>
          </a:p>
        </p:txBody>
      </p:sp>
      <p:pic>
        <p:nvPicPr>
          <p:cNvPr id="322" name="Shape 322"/>
          <p:cNvPicPr preferRelativeResize="0"/>
          <p:nvPr/>
        </p:nvPicPr>
        <p:blipFill rotWithShape="1">
          <a:blip r:embed="rId4">
            <a:alphaModFix/>
          </a:blip>
          <a:srcRect/>
          <a:stretch/>
        </p:blipFill>
        <p:spPr>
          <a:xfrm>
            <a:off x="990600" y="1591211"/>
            <a:ext cx="7236278" cy="4522675"/>
          </a:xfrm>
          <a:prstGeom prst="rect">
            <a:avLst/>
          </a:prstGeom>
          <a:noFill/>
          <a:ln>
            <a:noFill/>
          </a:ln>
          <a:effectLst>
            <a:outerShdw blurRad="292100" dist="139700" dir="2700000" algn="tl" rotWithShape="0">
              <a:srgbClr val="333333">
                <a:alpha val="64705"/>
              </a:srgbClr>
            </a:outerShdw>
          </a:effectLst>
        </p:spPr>
      </p:pic>
      <p:sp>
        <p:nvSpPr>
          <p:cNvPr id="323" name="Shape 323"/>
          <p:cNvSpPr txBox="1"/>
          <p:nvPr/>
        </p:nvSpPr>
        <p:spPr>
          <a:xfrm>
            <a:off x="152400" y="6079003"/>
            <a:ext cx="883919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This is a two step process</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Clicking AUTHORIZE ACCESS will bring the PI to RM site where they will click “yes” to authorize access for the final step.  The PI does not need to login.</a:t>
            </a:r>
          </a:p>
        </p:txBody>
      </p:sp>
      <p:sp>
        <p:nvSpPr>
          <p:cNvPr id="324" name="Shape 324"/>
          <p:cNvSpPr/>
          <p:nvPr/>
        </p:nvSpPr>
        <p:spPr>
          <a:xfrm>
            <a:off x="3962400" y="5029200"/>
            <a:ext cx="762000" cy="304798"/>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0170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l="1562"/>
          <a:stretch/>
        </p:blipFill>
        <p:spPr>
          <a:xfrm>
            <a:off x="152402" y="813447"/>
            <a:ext cx="7417566" cy="3140830"/>
          </a:xfrm>
          <a:prstGeom prst="rect">
            <a:avLst/>
          </a:prstGeom>
          <a:noFill/>
          <a:ln>
            <a:noFill/>
          </a:ln>
          <a:effectLst>
            <a:outerShdw blurRad="292100" dist="139700" dir="2700000" algn="tl" rotWithShape="0">
              <a:srgbClr val="333333">
                <a:alpha val="64705"/>
              </a:srgbClr>
            </a:outerShdw>
          </a:effectLst>
        </p:spPr>
      </p:pic>
      <p:cxnSp>
        <p:nvCxnSpPr>
          <p:cNvPr id="331" name="Shape 331"/>
          <p:cNvCxnSpPr/>
          <p:nvPr/>
        </p:nvCxnSpPr>
        <p:spPr>
          <a:xfrm>
            <a:off x="2993135" y="3581400"/>
            <a:ext cx="609599" cy="0"/>
          </a:xfrm>
          <a:prstGeom prst="straightConnector1">
            <a:avLst/>
          </a:prstGeom>
          <a:noFill/>
          <a:ln w="38100" cap="flat" cmpd="sng">
            <a:solidFill>
              <a:schemeClr val="accent2"/>
            </a:solidFill>
            <a:prstDash val="solid"/>
            <a:miter/>
            <a:headEnd type="none" w="med" len="med"/>
            <a:tailEnd type="stealth" w="lg" len="lg"/>
          </a:ln>
        </p:spPr>
      </p:cxnSp>
      <p:cxnSp>
        <p:nvCxnSpPr>
          <p:cNvPr id="332" name="Shape 332"/>
          <p:cNvCxnSpPr/>
          <p:nvPr/>
        </p:nvCxnSpPr>
        <p:spPr>
          <a:xfrm rot="10800000">
            <a:off x="533399" y="2786828"/>
            <a:ext cx="1143000" cy="0"/>
          </a:xfrm>
          <a:prstGeom prst="straightConnector1">
            <a:avLst/>
          </a:prstGeom>
          <a:noFill/>
          <a:ln w="38100" cap="flat" cmpd="sng">
            <a:solidFill>
              <a:schemeClr val="accent2"/>
            </a:solidFill>
            <a:prstDash val="solid"/>
            <a:miter/>
            <a:headEnd type="none" w="med" len="med"/>
            <a:tailEnd type="stealth" w="lg" len="lg"/>
          </a:ln>
        </p:spPr>
      </p:cxnSp>
      <p:pic>
        <p:nvPicPr>
          <p:cNvPr id="333" name="Shape 333"/>
          <p:cNvPicPr preferRelativeResize="0"/>
          <p:nvPr/>
        </p:nvPicPr>
        <p:blipFill rotWithShape="1">
          <a:blip r:embed="rId4">
            <a:alphaModFix/>
          </a:blip>
          <a:srcRect/>
          <a:stretch/>
        </p:blipFill>
        <p:spPr>
          <a:xfrm>
            <a:off x="533402" y="3581400"/>
            <a:ext cx="8459964" cy="3285576"/>
          </a:xfrm>
          <a:prstGeom prst="rect">
            <a:avLst/>
          </a:prstGeom>
          <a:noFill/>
          <a:ln>
            <a:noFill/>
          </a:ln>
          <a:effectLst>
            <a:outerShdw blurRad="292100" dist="139700" dir="2700000" algn="tl" rotWithShape="0">
              <a:srgbClr val="333333">
                <a:alpha val="64705"/>
              </a:srgbClr>
            </a:outerShdw>
          </a:effectLst>
        </p:spPr>
      </p:pic>
      <p:sp>
        <p:nvSpPr>
          <p:cNvPr id="334" name="Shape 334"/>
          <p:cNvSpPr txBox="1"/>
          <p:nvPr/>
        </p:nvSpPr>
        <p:spPr>
          <a:xfrm>
            <a:off x="1676400" y="2602163"/>
            <a:ext cx="1266565" cy="369332"/>
          </a:xfrm>
          <a:prstGeom prst="rect">
            <a:avLst/>
          </a:prstGeom>
          <a:solidFill>
            <a:schemeClr val="accent2"/>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PI clicks yes</a:t>
            </a:r>
          </a:p>
        </p:txBody>
      </p:sp>
      <p:sp>
        <p:nvSpPr>
          <p:cNvPr id="335" name="Shape 335"/>
          <p:cNvSpPr txBox="1"/>
          <p:nvPr/>
        </p:nvSpPr>
        <p:spPr>
          <a:xfrm>
            <a:off x="277779" y="5715000"/>
            <a:ext cx="8588441" cy="369332"/>
          </a:xfrm>
          <a:prstGeom prst="rect">
            <a:avLst/>
          </a:prstGeom>
          <a:solidFill>
            <a:schemeClr val="accent2"/>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After PI clicks yes the researcher that was approved appears with the corresponding IRB#:</a:t>
            </a:r>
          </a:p>
        </p:txBody>
      </p:sp>
      <p:pic>
        <p:nvPicPr>
          <p:cNvPr id="336" name="Shape 336"/>
          <p:cNvPicPr preferRelativeResize="0"/>
          <p:nvPr/>
        </p:nvPicPr>
        <p:blipFill rotWithShape="1">
          <a:blip r:embed="rId5">
            <a:alphaModFix/>
          </a:blip>
          <a:srcRect/>
          <a:stretch/>
        </p:blipFill>
        <p:spPr>
          <a:xfrm>
            <a:off x="152401" y="774050"/>
            <a:ext cx="7417568" cy="1295401"/>
          </a:xfrm>
          <a:prstGeom prst="rect">
            <a:avLst/>
          </a:prstGeom>
          <a:noFill/>
          <a:ln>
            <a:noFill/>
          </a:ln>
        </p:spPr>
      </p:pic>
      <p:pic>
        <p:nvPicPr>
          <p:cNvPr id="337" name="Shape 337"/>
          <p:cNvPicPr preferRelativeResize="0"/>
          <p:nvPr/>
        </p:nvPicPr>
        <p:blipFill rotWithShape="1">
          <a:blip r:embed="rId5">
            <a:alphaModFix/>
          </a:blip>
          <a:srcRect/>
          <a:stretch/>
        </p:blipFill>
        <p:spPr>
          <a:xfrm>
            <a:off x="533400" y="3325455"/>
            <a:ext cx="8459966" cy="1442521"/>
          </a:xfrm>
          <a:prstGeom prst="rect">
            <a:avLst/>
          </a:prstGeom>
          <a:noFill/>
          <a:ln>
            <a:noFill/>
          </a:ln>
        </p:spPr>
      </p:pic>
      <p:sp>
        <p:nvSpPr>
          <p:cNvPr id="338" name="Shape 338"/>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39" name="Shape 339"/>
          <p:cNvPicPr preferRelativeResize="0"/>
          <p:nvPr/>
        </p:nvPicPr>
        <p:blipFill rotWithShape="1">
          <a:blip r:embed="rId6">
            <a:alphaModFix/>
          </a:blip>
          <a:srcRect t="32522" b="28398"/>
          <a:stretch/>
        </p:blipFill>
        <p:spPr>
          <a:xfrm>
            <a:off x="2895600" y="-4863"/>
            <a:ext cx="3352799" cy="685799"/>
          </a:xfrm>
          <a:prstGeom prst="rect">
            <a:avLst/>
          </a:prstGeom>
          <a:noFill/>
          <a:ln>
            <a:noFill/>
          </a:ln>
        </p:spPr>
      </p:pic>
      <p:pic>
        <p:nvPicPr>
          <p:cNvPr id="2" name="Picture 1"/>
          <p:cNvPicPr>
            <a:picLocks noChangeAspect="1"/>
          </p:cNvPicPr>
          <p:nvPr/>
        </p:nvPicPr>
        <p:blipFill>
          <a:blip r:embed="rId7"/>
          <a:stretch>
            <a:fillRect/>
          </a:stretch>
        </p:blipFill>
        <p:spPr>
          <a:xfrm>
            <a:off x="2895600" y="1097880"/>
            <a:ext cx="4093210" cy="687181"/>
          </a:xfrm>
          <a:prstGeom prst="rect">
            <a:avLst/>
          </a:prstGeom>
        </p:spPr>
      </p:pic>
      <p:pic>
        <p:nvPicPr>
          <p:cNvPr id="13" name="Picture 12"/>
          <p:cNvPicPr>
            <a:picLocks noChangeAspect="1"/>
          </p:cNvPicPr>
          <p:nvPr/>
        </p:nvPicPr>
        <p:blipFill>
          <a:blip r:embed="rId7"/>
          <a:stretch>
            <a:fillRect/>
          </a:stretch>
        </p:blipFill>
        <p:spPr>
          <a:xfrm>
            <a:off x="3602734" y="3651825"/>
            <a:ext cx="4704337" cy="789779"/>
          </a:xfrm>
          <a:prstGeom prst="rect">
            <a:avLst/>
          </a:prstGeom>
        </p:spPr>
      </p:pic>
    </p:spTree>
    <p:extLst>
      <p:ext uri="{BB962C8B-B14F-4D97-AF65-F5344CB8AC3E}">
        <p14:creationId xmlns:p14="http://schemas.microsoft.com/office/powerpoint/2010/main" val="1138574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0" name="Shape 32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321" name="Shape 321"/>
          <p:cNvSpPr txBox="1"/>
          <p:nvPr/>
        </p:nvSpPr>
        <p:spPr>
          <a:xfrm>
            <a:off x="175315" y="838200"/>
            <a:ext cx="879336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dirty="0" smtClean="0">
                <a:ln>
                  <a:noFill/>
                </a:ln>
                <a:solidFill>
                  <a:schemeClr val="tx1"/>
                </a:solidFill>
                <a:effectLst/>
                <a:uLnTx/>
                <a:uFillTx/>
                <a:latin typeface="Calibri"/>
                <a:ea typeface="Calibri"/>
                <a:cs typeface="Calibri"/>
                <a:sym typeface="Calibri"/>
              </a:rPr>
              <a:t>Once your liaison confirms your recruitment access request,</a:t>
            </a:r>
            <a:r>
              <a:rPr kumimoji="0" lang="en-US" sz="1800" b="1" i="0" u="none" strike="noStrike" kern="0" cap="none" spc="0" normalizeH="0" noProof="0" dirty="0" smtClean="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noProof="0" dirty="0" smtClean="0">
                <a:ln>
                  <a:noFill/>
                </a:ln>
                <a:solidFill>
                  <a:schemeClr val="tx1"/>
                </a:solidFill>
                <a:effectLst/>
                <a:uLnTx/>
                <a:uFillTx/>
                <a:latin typeface="Calibri"/>
                <a:ea typeface="Calibri"/>
                <a:cs typeface="Calibri"/>
                <a:sym typeface="Calibri"/>
              </a:rPr>
              <a:t>you will get an email to self-validate.</a:t>
            </a:r>
            <a:endParaRPr kumimoji="0" lang="en-US" sz="18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pic>
        <p:nvPicPr>
          <p:cNvPr id="322" name="Shape 322"/>
          <p:cNvPicPr preferRelativeResize="0"/>
          <p:nvPr/>
        </p:nvPicPr>
        <p:blipFill rotWithShape="1">
          <a:blip r:embed="rId4">
            <a:alphaModFix/>
          </a:blip>
          <a:srcRect/>
          <a:stretch/>
        </p:blipFill>
        <p:spPr>
          <a:xfrm>
            <a:off x="990600" y="1591211"/>
            <a:ext cx="7236278" cy="4522675"/>
          </a:xfrm>
          <a:prstGeom prst="rect">
            <a:avLst/>
          </a:prstGeom>
          <a:noFill/>
          <a:ln>
            <a:noFill/>
          </a:ln>
          <a:effectLst>
            <a:outerShdw blurRad="292100" dist="139700" dir="2700000" algn="tl" rotWithShape="0">
              <a:srgbClr val="333333">
                <a:alpha val="64705"/>
              </a:srgbClr>
            </a:outerShdw>
          </a:effectLst>
        </p:spPr>
      </p:pic>
      <p:sp>
        <p:nvSpPr>
          <p:cNvPr id="323" name="Shape 323"/>
          <p:cNvSpPr txBox="1"/>
          <p:nvPr/>
        </p:nvSpPr>
        <p:spPr>
          <a:xfrm>
            <a:off x="152400" y="6079003"/>
            <a:ext cx="8839199" cy="646331"/>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800" u="sng" noProof="0" dirty="0" smtClean="0">
                <a:solidFill>
                  <a:schemeClr val="tx1"/>
                </a:solidFill>
                <a:latin typeface="Calibri"/>
                <a:ea typeface="Calibri"/>
                <a:cs typeface="Calibri"/>
                <a:sym typeface="Calibri"/>
              </a:rPr>
              <a:t>Until you act upon this request, you will not have recruitment access for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800" u="sng" noProof="0" dirty="0" smtClean="0">
                <a:solidFill>
                  <a:schemeClr val="tx1"/>
                </a:solidFill>
                <a:latin typeface="Calibri"/>
                <a:ea typeface="Calibri"/>
                <a:cs typeface="Calibri"/>
                <a:sym typeface="Calibri"/>
              </a:rPr>
              <a:t>this study (again, this is a two-step process)</a:t>
            </a:r>
            <a:endParaRPr kumimoji="0" lang="en-US" sz="1800" b="0" i="0" u="sng"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324" name="Shape 324"/>
          <p:cNvSpPr/>
          <p:nvPr/>
        </p:nvSpPr>
        <p:spPr>
          <a:xfrm>
            <a:off x="3962400" y="5029200"/>
            <a:ext cx="762000" cy="304798"/>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4290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p:nvPr/>
        </p:nvSpPr>
        <p:spPr>
          <a:xfrm>
            <a:off x="367144" y="1145166"/>
            <a:ext cx="8409710" cy="5534251"/>
          </a:xfrm>
          <a:prstGeom prst="rect">
            <a:avLst/>
          </a:prstGeom>
          <a:solidFill>
            <a:schemeClr val="lt1"/>
          </a:solidFill>
          <a:ln w="12700" cap="flat" cmpd="sng">
            <a:solidFill>
              <a:schemeClr val="lt1"/>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39" name="Shape 239"/>
          <p:cNvGrpSpPr/>
          <p:nvPr/>
        </p:nvGrpSpPr>
        <p:grpSpPr>
          <a:xfrm>
            <a:off x="609599" y="1654051"/>
            <a:ext cx="8010617" cy="4510893"/>
            <a:chOff x="1236232" y="283016"/>
            <a:chExt cx="7721605" cy="4831799"/>
          </a:xfrm>
        </p:grpSpPr>
        <p:sp>
          <p:nvSpPr>
            <p:cNvPr id="240" name="Shape 240"/>
            <p:cNvSpPr/>
            <p:nvPr/>
          </p:nvSpPr>
          <p:spPr>
            <a:xfrm rot="10585060">
              <a:off x="5820566" y="1247561"/>
              <a:ext cx="3054548" cy="2743345"/>
            </a:xfrm>
            <a:prstGeom prst="curvedRightArrow">
              <a:avLst>
                <a:gd name="adj1" fmla="val 4333"/>
                <a:gd name="adj2" fmla="val 10516"/>
                <a:gd name="adj3" fmla="val 59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Shape 241"/>
            <p:cNvSpPr/>
            <p:nvPr/>
          </p:nvSpPr>
          <p:spPr>
            <a:xfrm>
              <a:off x="2547630" y="283016"/>
              <a:ext cx="3935153"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Creates Researcher Account and Registers IRB Approved Study</a:t>
              </a:r>
            </a:p>
          </p:txBody>
        </p:sp>
        <p:sp>
          <p:nvSpPr>
            <p:cNvPr id="242" name="Shape 242"/>
            <p:cNvSpPr/>
            <p:nvPr/>
          </p:nvSpPr>
          <p:spPr>
            <a:xfrm>
              <a:off x="3324896" y="1249130"/>
              <a:ext cx="2413791"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PI Approves Researcher with 2-step process</a:t>
              </a:r>
            </a:p>
          </p:txBody>
        </p:sp>
        <p:sp>
          <p:nvSpPr>
            <p:cNvPr id="243" name="Shape 243"/>
            <p:cNvSpPr/>
            <p:nvPr/>
          </p:nvSpPr>
          <p:spPr>
            <a:xfrm>
              <a:off x="3543300" y="2175780"/>
              <a:ext cx="1981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Study is sent to Liaison Dashboard</a:t>
              </a:r>
            </a:p>
          </p:txBody>
        </p:sp>
        <p:sp>
          <p:nvSpPr>
            <p:cNvPr id="244" name="Shape 244"/>
            <p:cNvSpPr/>
            <p:nvPr/>
          </p:nvSpPr>
          <p:spPr>
            <a:xfrm>
              <a:off x="1905000"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Approve Request</a:t>
              </a:r>
            </a:p>
          </p:txBody>
        </p:sp>
        <p:sp>
          <p:nvSpPr>
            <p:cNvPr id="245" name="Shape 245"/>
            <p:cNvSpPr/>
            <p:nvPr/>
          </p:nvSpPr>
          <p:spPr>
            <a:xfrm>
              <a:off x="5965339"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Deny Request</a:t>
              </a:r>
            </a:p>
          </p:txBody>
        </p:sp>
        <p:sp>
          <p:nvSpPr>
            <p:cNvPr id="246" name="Shape 246"/>
            <p:cNvSpPr/>
            <p:nvPr/>
          </p:nvSpPr>
          <p:spPr>
            <a:xfrm>
              <a:off x="1236232" y="3635828"/>
              <a:ext cx="2556734"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Self-Validates with 2-step process</a:t>
              </a:r>
            </a:p>
          </p:txBody>
        </p:sp>
        <p:sp>
          <p:nvSpPr>
            <p:cNvPr id="247" name="Shape 247"/>
            <p:cNvSpPr/>
            <p:nvPr/>
          </p:nvSpPr>
          <p:spPr>
            <a:xfrm>
              <a:off x="1638300" y="4581416"/>
              <a:ext cx="1752600"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Recruitment Access Granted</a:t>
              </a:r>
            </a:p>
          </p:txBody>
        </p:sp>
        <p:sp>
          <p:nvSpPr>
            <p:cNvPr id="248" name="Shape 248"/>
            <p:cNvSpPr/>
            <p:nvPr/>
          </p:nvSpPr>
          <p:spPr>
            <a:xfrm>
              <a:off x="5480501" y="3635828"/>
              <a:ext cx="2256488"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Corrects and Resubmits</a:t>
              </a:r>
            </a:p>
          </p:txBody>
        </p:sp>
        <p:sp>
          <p:nvSpPr>
            <p:cNvPr id="249" name="Shape 249"/>
            <p:cNvSpPr/>
            <p:nvPr/>
          </p:nvSpPr>
          <p:spPr>
            <a:xfrm>
              <a:off x="4438650" y="845004"/>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0" name="Shape 250"/>
            <p:cNvSpPr/>
            <p:nvPr/>
          </p:nvSpPr>
          <p:spPr>
            <a:xfrm>
              <a:off x="4438650" y="1790699"/>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1" name="Shape 251"/>
            <p:cNvSpPr/>
            <p:nvPr/>
          </p:nvSpPr>
          <p:spPr>
            <a:xfrm>
              <a:off x="2419350" y="325482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2" name="Shape 252"/>
            <p:cNvSpPr/>
            <p:nvPr/>
          </p:nvSpPr>
          <p:spPr>
            <a:xfrm>
              <a:off x="2419350" y="419099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3" name="Shape 253"/>
            <p:cNvSpPr/>
            <p:nvPr/>
          </p:nvSpPr>
          <p:spPr>
            <a:xfrm>
              <a:off x="6479689" y="3265715"/>
              <a:ext cx="191156" cy="355474"/>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4" name="Shape 254"/>
            <p:cNvSpPr/>
            <p:nvPr/>
          </p:nvSpPr>
          <p:spPr>
            <a:xfrm rot="4294157">
              <a:off x="3218502" y="2469613"/>
              <a:ext cx="231318" cy="443473"/>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Shape 255"/>
            <p:cNvSpPr/>
            <p:nvPr/>
          </p:nvSpPr>
          <p:spPr>
            <a:xfrm rot="-4093012">
              <a:off x="5620111" y="2481658"/>
              <a:ext cx="223655" cy="453042"/>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56" name="Shape 256"/>
          <p:cNvSpPr txBox="1"/>
          <p:nvPr/>
        </p:nvSpPr>
        <p:spPr>
          <a:xfrm>
            <a:off x="304800" y="824512"/>
            <a:ext cx="8534399" cy="584774"/>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Process of Recruitment Access for Researchers</a:t>
            </a:r>
          </a:p>
        </p:txBody>
      </p:sp>
      <p:sp>
        <p:nvSpPr>
          <p:cNvPr id="257" name="Shape 257"/>
          <p:cNvSpPr txBox="1"/>
          <p:nvPr/>
        </p:nvSpPr>
        <p:spPr>
          <a:xfrm>
            <a:off x="2266950" y="6245573"/>
            <a:ext cx="495300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68D2E"/>
                </a:solidFill>
                <a:effectLst/>
                <a:uLnTx/>
                <a:uFillTx/>
                <a:latin typeface="Calibri"/>
                <a:ea typeface="Calibri"/>
                <a:cs typeface="Calibri"/>
                <a:sym typeface="Calibri"/>
              </a:rPr>
              <a:t>END GOAL IS TO GRANT RECRUITMENT ACCESS</a:t>
            </a:r>
          </a:p>
        </p:txBody>
      </p:sp>
      <p:cxnSp>
        <p:nvCxnSpPr>
          <p:cNvPr id="258" name="Shape 258"/>
          <p:cNvCxnSpPr/>
          <p:nvPr/>
        </p:nvCxnSpPr>
        <p:spPr>
          <a:xfrm rot="10800000">
            <a:off x="2732314" y="6082878"/>
            <a:ext cx="108856" cy="231551"/>
          </a:xfrm>
          <a:prstGeom prst="straightConnector1">
            <a:avLst/>
          </a:prstGeom>
          <a:noFill/>
          <a:ln w="57150" cap="flat" cmpd="sng">
            <a:solidFill>
              <a:schemeClr val="accent2"/>
            </a:solidFill>
            <a:prstDash val="solid"/>
            <a:miter/>
            <a:headEnd type="none" w="med" len="med"/>
            <a:tailEnd type="triangle" w="lg" len="lg"/>
          </a:ln>
        </p:spPr>
      </p:cxnSp>
      <p:sp>
        <p:nvSpPr>
          <p:cNvPr id="259" name="Shape 25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60" name="Shape 26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261" name="Shape 261"/>
          <p:cNvSpPr/>
          <p:nvPr/>
        </p:nvSpPr>
        <p:spPr>
          <a:xfrm rot="-1371821">
            <a:off x="2554830" y="5390102"/>
            <a:ext cx="623249" cy="558165"/>
          </a:xfrm>
          <a:prstGeom prst="star5">
            <a:avLst>
              <a:gd name="adj" fmla="val 19098"/>
              <a:gd name="hf" fmla="val 105146"/>
              <a:gd name="vf" fmla="val 110557"/>
            </a:avLst>
          </a:prstGeom>
          <a:gradFill>
            <a:gsLst>
              <a:gs pos="0">
                <a:srgbClr val="F99952"/>
              </a:gs>
              <a:gs pos="50000">
                <a:srgbClr val="FF8C23"/>
              </a:gs>
              <a:gs pos="100000">
                <a:srgbClr val="E37B13"/>
              </a:gs>
            </a:gsLst>
            <a:lin ang="5400000" scaled="0"/>
          </a:gradFill>
          <a:ln w="9525" cap="flat" cmpd="sng">
            <a:solidFill>
              <a:schemeClr val="accent2"/>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78011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1270166" y="-32775"/>
            <a:ext cx="5639400" cy="68580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3" name="Rectangle 2"/>
          <p:cNvSpPr/>
          <p:nvPr/>
        </p:nvSpPr>
        <p:spPr>
          <a:xfrm>
            <a:off x="1659467" y="1490133"/>
            <a:ext cx="2827866" cy="982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59467" y="2607733"/>
            <a:ext cx="48260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6566" y="4716478"/>
            <a:ext cx="2141301" cy="1277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255857" y="198422"/>
            <a:ext cx="3158490" cy="530257"/>
          </a:xfrm>
          <a:prstGeom prst="rect">
            <a:avLst/>
          </a:prstGeom>
        </p:spPr>
      </p:pic>
    </p:spTree>
    <p:extLst>
      <p:ext uri="{BB962C8B-B14F-4D97-AF65-F5344CB8AC3E}">
        <p14:creationId xmlns:p14="http://schemas.microsoft.com/office/powerpoint/2010/main" val="30267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endParaRPr lang="en-US" sz="2500" b="1" i="0" u="none" strike="noStrike" cap="none" dirty="0" smtClean="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i="0" u="none" strike="noStrike" cap="none" dirty="0" smtClean="0">
                <a:solidFill>
                  <a:schemeClr val="accent2"/>
                </a:solidFill>
                <a:latin typeface="Calibri"/>
                <a:ea typeface="Calibri"/>
                <a:cs typeface="Calibri"/>
                <a:sym typeface="Calibri"/>
              </a:rPr>
              <a:t>How to Perform a Search for Volunteers</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8832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1249384" y="0"/>
            <a:ext cx="5639400" cy="68580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3" name="Rectangle 2"/>
          <p:cNvSpPr/>
          <p:nvPr/>
        </p:nvSpPr>
        <p:spPr>
          <a:xfrm>
            <a:off x="2514600" y="1995055"/>
            <a:ext cx="1101436" cy="41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3210523" y="304800"/>
            <a:ext cx="3189007" cy="535381"/>
          </a:xfrm>
          <a:prstGeom prst="rect">
            <a:avLst/>
          </a:prstGeom>
        </p:spPr>
      </p:pic>
    </p:spTree>
    <p:extLst>
      <p:ext uri="{BB962C8B-B14F-4D97-AF65-F5344CB8AC3E}">
        <p14:creationId xmlns:p14="http://schemas.microsoft.com/office/powerpoint/2010/main" val="3050419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rotWithShape="1">
          <a:blip r:embed="rId4">
            <a:alphaModFix/>
          </a:blip>
          <a:srcRect/>
          <a:stretch/>
        </p:blipFill>
        <p:spPr>
          <a:xfrm>
            <a:off x="1907400" y="951750"/>
            <a:ext cx="5329200" cy="54657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361" name="Shape 361"/>
          <p:cNvSpPr txBox="1"/>
          <p:nvPr/>
        </p:nvSpPr>
        <p:spPr>
          <a:xfrm>
            <a:off x="7712640" y="1136097"/>
            <a:ext cx="1194600" cy="4585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rgbClr val="000000"/>
                </a:solidFill>
                <a:latin typeface="Calibri"/>
                <a:ea typeface="Calibri"/>
                <a:cs typeface="Calibri"/>
                <a:sym typeface="Calibri"/>
              </a:rPr>
              <a:t>111,000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SzPct val="25000"/>
              <a:buNone/>
            </a:pPr>
            <a:r>
              <a:rPr lang="en-US" sz="2400">
                <a:solidFill>
                  <a:srgbClr val="000000"/>
                </a:solidFill>
                <a:latin typeface="Calibri"/>
                <a:ea typeface="Calibri"/>
                <a:cs typeface="Calibri"/>
                <a:sym typeface="Calibri"/>
              </a:rPr>
              <a:t>20,000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2400">
              <a:solidFill>
                <a:srgbClr val="000000"/>
              </a:solidFill>
              <a:latin typeface="Calibri"/>
              <a:ea typeface="Calibri"/>
              <a:cs typeface="Calibri"/>
              <a:sym typeface="Calibri"/>
            </a:endParaRPr>
          </a:p>
          <a:p>
            <a:pPr marL="0" marR="0" lvl="0" indent="0" algn="ctr" rtl="0">
              <a:spcBef>
                <a:spcPts val="0"/>
              </a:spcBef>
              <a:buSzPct val="25000"/>
              <a:buNone/>
            </a:pPr>
            <a:r>
              <a:rPr lang="en-US" sz="2400">
                <a:solidFill>
                  <a:srgbClr val="000000"/>
                </a:solidFill>
                <a:latin typeface="Calibri"/>
                <a:ea typeface="Calibri"/>
                <a:cs typeface="Calibri"/>
                <a:sym typeface="Calibri"/>
              </a:rPr>
              <a:t>7,000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SzPct val="25000"/>
              <a:buNone/>
            </a:pPr>
            <a:r>
              <a:rPr lang="en-US" sz="2400">
                <a:solidFill>
                  <a:srgbClr val="000000"/>
                </a:solidFill>
                <a:latin typeface="Calibri"/>
                <a:ea typeface="Calibri"/>
                <a:cs typeface="Calibri"/>
                <a:sym typeface="Calibri"/>
              </a:rPr>
              <a:t>800</a:t>
            </a:r>
          </a:p>
          <a:p>
            <a:pPr marL="0" marR="0" lvl="0" indent="0" algn="ctr" rtl="0">
              <a:spcBef>
                <a:spcPts val="0"/>
              </a:spcBef>
              <a:buNone/>
            </a:pPr>
            <a:endParaRPr sz="1800">
              <a:solidFill>
                <a:srgbClr val="000000"/>
              </a:solidFill>
              <a:latin typeface="Calibri"/>
              <a:ea typeface="Calibri"/>
              <a:cs typeface="Calibri"/>
              <a:sym typeface="Calibri"/>
            </a:endParaRPr>
          </a:p>
          <a:p>
            <a:pPr marL="0" marR="0" lvl="0" indent="0" algn="ctr" rtl="0">
              <a:spcBef>
                <a:spcPts val="0"/>
              </a:spcBef>
              <a:buNone/>
            </a:pPr>
            <a:endParaRPr sz="3200">
              <a:solidFill>
                <a:srgbClr val="000000"/>
              </a:solidFill>
              <a:latin typeface="Calibri"/>
              <a:ea typeface="Calibri"/>
              <a:cs typeface="Calibri"/>
              <a:sym typeface="Calibri"/>
            </a:endParaRPr>
          </a:p>
          <a:p>
            <a:pPr marL="0" marR="0" lvl="0" indent="0" algn="ctr" rtl="0">
              <a:spcBef>
                <a:spcPts val="0"/>
              </a:spcBef>
              <a:buSzPct val="25000"/>
              <a:buNone/>
            </a:pPr>
            <a:r>
              <a:rPr lang="en-US" sz="3200">
                <a:solidFill>
                  <a:srgbClr val="000000"/>
                </a:solidFill>
                <a:latin typeface="Calibri"/>
                <a:ea typeface="Calibri"/>
                <a:cs typeface="Calibri"/>
                <a:sym typeface="Calibri"/>
              </a:rPr>
              <a:t>58</a:t>
            </a:r>
          </a:p>
        </p:txBody>
      </p:sp>
      <p:sp>
        <p:nvSpPr>
          <p:cNvPr id="362" name="Shape 362"/>
          <p:cNvSpPr/>
          <p:nvPr/>
        </p:nvSpPr>
        <p:spPr>
          <a:xfrm>
            <a:off x="8185636" y="1549333"/>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3" name="Shape 363"/>
          <p:cNvSpPr/>
          <p:nvPr/>
        </p:nvSpPr>
        <p:spPr>
          <a:xfrm>
            <a:off x="8185636" y="2578294"/>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4" name="Shape 364"/>
          <p:cNvSpPr/>
          <p:nvPr/>
        </p:nvSpPr>
        <p:spPr>
          <a:xfrm>
            <a:off x="8185635" y="3442705"/>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5" name="Shape 365"/>
          <p:cNvSpPr/>
          <p:nvPr/>
        </p:nvSpPr>
        <p:spPr>
          <a:xfrm>
            <a:off x="8185635" y="4471666"/>
            <a:ext cx="248700" cy="518700"/>
          </a:xfrm>
          <a:prstGeom prst="downArrow">
            <a:avLst>
              <a:gd name="adj1" fmla="val 50000"/>
              <a:gd name="adj2" fmla="val 50000"/>
            </a:avLst>
          </a:prstGeom>
          <a:solidFill>
            <a:srgbClr val="5B9BD5"/>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46" name="Shape 346"/>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48" name="Shape 348"/>
          <p:cNvPicPr preferRelativeResize="0"/>
          <p:nvPr/>
        </p:nvPicPr>
        <p:blipFill rotWithShape="1">
          <a:blip r:embed="rId4">
            <a:alphaModFix/>
          </a:blip>
          <a:srcRect/>
          <a:stretch/>
        </p:blipFill>
        <p:spPr>
          <a:xfrm>
            <a:off x="379318" y="792481"/>
            <a:ext cx="8386731" cy="586734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cxnSp>
        <p:nvCxnSpPr>
          <p:cNvPr id="349" name="Shape 349"/>
          <p:cNvCxnSpPr/>
          <p:nvPr/>
        </p:nvCxnSpPr>
        <p:spPr>
          <a:xfrm flipH="1" flipV="1">
            <a:off x="5359400" y="2639275"/>
            <a:ext cx="767080" cy="640025"/>
          </a:xfrm>
          <a:prstGeom prst="straightConnector1">
            <a:avLst/>
          </a:prstGeom>
          <a:noFill/>
          <a:ln w="38100" cap="flat" cmpd="sng">
            <a:solidFill>
              <a:schemeClr val="accent2"/>
            </a:solidFill>
            <a:prstDash val="solid"/>
            <a:miter/>
            <a:headEnd type="none" w="med" len="med"/>
            <a:tailEnd type="stealth" w="lg" len="lg"/>
          </a:ln>
        </p:spPr>
      </p:cxnSp>
      <p:sp>
        <p:nvSpPr>
          <p:cNvPr id="351" name="Shape 351"/>
          <p:cNvSpPr txBox="1"/>
          <p:nvPr/>
        </p:nvSpPr>
        <p:spPr>
          <a:xfrm>
            <a:off x="6126480" y="2851148"/>
            <a:ext cx="2209800" cy="2472692"/>
          </a:xfrm>
          <a:prstGeom prst="rect">
            <a:avLst/>
          </a:prstGeom>
          <a:solidFill>
            <a:schemeClr val="accent2"/>
          </a:solidFill>
          <a:ln>
            <a:noFill/>
          </a:ln>
        </p:spPr>
        <p:txBody>
          <a:bodyPr lIns="91425" tIns="45700" rIns="91425" bIns="45700" anchor="t" anchorCtr="0">
            <a:noAutofit/>
          </a:bodyPr>
          <a:lstStyle/>
          <a:p>
            <a:pPr marL="0" marR="0" lvl="0" indent="0" algn="l" rtl="0">
              <a:spcBef>
                <a:spcPts val="0"/>
              </a:spcBef>
              <a:buSzPct val="25000"/>
              <a:buNone/>
            </a:pPr>
            <a:r>
              <a:rPr lang="en-US" sz="1500" b="1" dirty="0">
                <a:solidFill>
                  <a:schemeClr val="lt1"/>
                </a:solidFill>
                <a:latin typeface="Calibri"/>
                <a:ea typeface="Calibri"/>
                <a:cs typeface="Calibri"/>
                <a:sym typeface="Calibri"/>
              </a:rPr>
              <a:t>Note: When performing a feasibility search, data is rounded to the nearest 10. If you yield a count of 10, this means that 1-10 RM volunteers match your search criteria.  If there are no matches, search will yield a count of 0. </a:t>
            </a:r>
          </a:p>
        </p:txBody>
      </p:sp>
      <p:sp>
        <p:nvSpPr>
          <p:cNvPr id="7" name="Rectangle 6"/>
          <p:cNvSpPr/>
          <p:nvPr/>
        </p:nvSpPr>
        <p:spPr>
          <a:xfrm>
            <a:off x="798384" y="2158999"/>
            <a:ext cx="7542975" cy="48027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10050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500"/>
                                        <p:tgtEl>
                                          <p:spTgt spid="351"/>
                                        </p:tgtEl>
                                      </p:cBhvr>
                                    </p:animEffect>
                                  </p:childTnLst>
                                </p:cTn>
                              </p:par>
                              <p:par>
                                <p:cTn id="13" presetID="10" presetClass="entr" presetSubtype="0" fill="hold" nodeType="withEffect">
                                  <p:stCondLst>
                                    <p:cond delay="0"/>
                                  </p:stCondLst>
                                  <p:childTnLst>
                                    <p:set>
                                      <p:cBhvr>
                                        <p:cTn id="14" dur="1" fill="hold">
                                          <p:stCondLst>
                                            <p:cond delay="0"/>
                                          </p:stCondLst>
                                        </p:cTn>
                                        <p:tgtEl>
                                          <p:spTgt spid="349"/>
                                        </p:tgtEl>
                                        <p:attrNameLst>
                                          <p:attrName>style.visibility</p:attrName>
                                        </p:attrNameLst>
                                      </p:cBhvr>
                                      <p:to>
                                        <p:strVal val="visible"/>
                                      </p:to>
                                    </p:set>
                                    <p:animEffect transition="in" filter="fade">
                                      <p:cBhvr>
                                        <p:cTn id="15"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333159" y="1515405"/>
            <a:ext cx="8477682" cy="4153875"/>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180946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endParaRPr lang="en-US" sz="2000" u="sng" dirty="0" smtClean="0"/>
          </a:p>
          <a:p>
            <a:r>
              <a:rPr lang="en-US" sz="2000" u="sng" dirty="0" smtClean="0"/>
              <a:t>What </a:t>
            </a:r>
            <a:r>
              <a:rPr lang="en-US" sz="2000" u="sng" dirty="0"/>
              <a:t>we will cover</a:t>
            </a:r>
            <a:r>
              <a:rPr lang="en-US" sz="2000" dirty="0"/>
              <a:t>:</a:t>
            </a:r>
          </a:p>
          <a:p>
            <a:endParaRPr lang="en-US" sz="2000" dirty="0"/>
          </a:p>
          <a:p>
            <a:pPr marL="342900" indent="-342900">
              <a:buFont typeface="+mj-lt"/>
              <a:buAutoNum type="arabicPeriod"/>
            </a:pPr>
            <a:r>
              <a:rPr lang="en-US" sz="2000" dirty="0"/>
              <a:t>Signing up and gaining feasibility access</a:t>
            </a:r>
          </a:p>
          <a:p>
            <a:pPr marL="342900" indent="-342900">
              <a:buFont typeface="+mj-lt"/>
              <a:buAutoNum type="arabicPeriod"/>
            </a:pPr>
            <a:r>
              <a:rPr lang="en-US" sz="2000" dirty="0"/>
              <a:t>Registering your IRB approved study and gaining recruitment access</a:t>
            </a:r>
          </a:p>
          <a:p>
            <a:pPr marL="342900" indent="-342900">
              <a:buFont typeface="+mj-lt"/>
              <a:buAutoNum type="arabicPeriod"/>
            </a:pPr>
            <a:r>
              <a:rPr lang="en-US" sz="2000" dirty="0"/>
              <a:t>Searching for and contacting potential volunteers</a:t>
            </a:r>
          </a:p>
          <a:p>
            <a:pPr marL="342900" indent="-342900">
              <a:buFont typeface="+mj-lt"/>
              <a:buAutoNum type="arabicPeriod"/>
            </a:pPr>
            <a:r>
              <a:rPr lang="en-US" sz="2000" dirty="0"/>
              <a:t>Managing your Volunteer Continuum List</a:t>
            </a: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4" name="Shape 94"/>
          <p:cNvSpPr txBox="1"/>
          <p:nvPr/>
        </p:nvSpPr>
        <p:spPr>
          <a:xfrm>
            <a:off x="0" y="6324600"/>
            <a:ext cx="838690"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1">
                <a:solidFill>
                  <a:srgbClr val="FFFFFF"/>
                </a:solidFill>
                <a:latin typeface="Calibri"/>
                <a:ea typeface="Calibri"/>
                <a:cs typeface="Calibri"/>
                <a:sym typeface="Calibri"/>
              </a:rPr>
              <a:t>03.24.2017</a:t>
            </a: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183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333159" y="1729534"/>
            <a:ext cx="8477682" cy="3725617"/>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1092435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538614" y="1093059"/>
            <a:ext cx="8066906" cy="515534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4200051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857067" y="1093059"/>
            <a:ext cx="7429999" cy="515534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3333528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857067" y="2027398"/>
            <a:ext cx="7429999" cy="3286662"/>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5" name="Rectangle 4"/>
          <p:cNvSpPr/>
          <p:nvPr/>
        </p:nvSpPr>
        <p:spPr>
          <a:xfrm>
            <a:off x="914399" y="2113281"/>
            <a:ext cx="7264401" cy="47752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5134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056640"/>
            <a:ext cx="8824536" cy="525272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12" name="Rectangle 11"/>
          <p:cNvSpPr/>
          <p:nvPr/>
        </p:nvSpPr>
        <p:spPr>
          <a:xfrm>
            <a:off x="3220720" y="2113281"/>
            <a:ext cx="741680" cy="25399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4364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75" name="Shape 375"/>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77" name="Shape 377"/>
          <p:cNvPicPr preferRelativeResize="0"/>
          <p:nvPr/>
        </p:nvPicPr>
        <p:blipFill rotWithShape="1">
          <a:blip r:embed="rId4">
            <a:alphaModFix/>
          </a:blip>
          <a:srcRect/>
          <a:stretch/>
        </p:blipFill>
        <p:spPr>
          <a:xfrm>
            <a:off x="2536474" y="798125"/>
            <a:ext cx="4228200" cy="59865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1379650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056640"/>
            <a:ext cx="8824536" cy="525272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3655356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096498"/>
            <a:ext cx="8824536" cy="517300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2193742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586535"/>
            <a:ext cx="8824536" cy="419292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5" name="Rectangle 4"/>
          <p:cNvSpPr/>
          <p:nvPr/>
        </p:nvSpPr>
        <p:spPr>
          <a:xfrm>
            <a:off x="132081" y="4739250"/>
            <a:ext cx="8824536" cy="876104"/>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2848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132081" y="1669246"/>
            <a:ext cx="8824536" cy="4027506"/>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307409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180" name="Shape 180"/>
          <p:cNvSpPr/>
          <p:nvPr/>
        </p:nvSpPr>
        <p:spPr>
          <a:xfrm>
            <a:off x="838691" y="838200"/>
            <a:ext cx="4914900" cy="1578596"/>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r>
              <a:rPr lang="en-US" sz="3500" b="1">
                <a:solidFill>
                  <a:schemeClr val="dk2"/>
                </a:solidFill>
                <a:latin typeface="Calibri"/>
                <a:ea typeface="Calibri"/>
                <a:cs typeface="Calibri"/>
                <a:sym typeface="Calibri"/>
              </a:rPr>
              <a:t>Definitions Used Today</a:t>
            </a:r>
          </a:p>
        </p:txBody>
      </p:sp>
      <p:pic>
        <p:nvPicPr>
          <p:cNvPr id="181" name="Shape 181"/>
          <p:cNvPicPr preferRelativeResize="0"/>
          <p:nvPr/>
        </p:nvPicPr>
        <p:blipFill rotWithShape="1">
          <a:blip r:embed="rId4">
            <a:alphaModFix/>
          </a:blip>
          <a:srcRect/>
          <a:stretch/>
        </p:blipFill>
        <p:spPr>
          <a:xfrm>
            <a:off x="5753592" y="838199"/>
            <a:ext cx="2514109" cy="1578596"/>
          </a:xfrm>
          <a:prstGeom prst="rect">
            <a:avLst/>
          </a:prstGeom>
          <a:noFill/>
          <a:ln>
            <a:noFill/>
          </a:ln>
          <a:effectLst>
            <a:outerShdw blurRad="292100" dist="139700" dir="2700000" algn="tl" rotWithShape="0">
              <a:srgbClr val="333333">
                <a:alpha val="64705"/>
              </a:srgbClr>
            </a:outerShdw>
          </a:effectLst>
        </p:spPr>
      </p:pic>
      <p:sp>
        <p:nvSpPr>
          <p:cNvPr id="185" name="Shape 185"/>
          <p:cNvSpPr txBox="1"/>
          <p:nvPr/>
        </p:nvSpPr>
        <p:spPr>
          <a:xfrm>
            <a:off x="849624" y="2480357"/>
            <a:ext cx="7391399" cy="643843"/>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indent="-285750">
              <a:spcAft>
                <a:spcPts val="600"/>
              </a:spcAft>
              <a:buFont typeface="Wingdings" pitchFamily="2" charset="2"/>
              <a:buChar char="§"/>
            </a:pPr>
            <a:r>
              <a:rPr lang="en-US" sz="1800" b="1" dirty="0">
                <a:latin typeface="Calibri" panose="020F0502020204030204" pitchFamily="34" charset="0"/>
              </a:rPr>
              <a:t>Researcher</a:t>
            </a:r>
            <a:r>
              <a:rPr lang="en-US" sz="1800" dirty="0">
                <a:latin typeface="Calibri" panose="020F0502020204030204" pitchFamily="34" charset="0"/>
              </a:rPr>
              <a:t>:  person who has been given access to use ResearchMatch.org for recruitment   </a:t>
            </a:r>
          </a:p>
        </p:txBody>
      </p:sp>
      <p:sp>
        <p:nvSpPr>
          <p:cNvPr id="10" name="Shape 185"/>
          <p:cNvSpPr txBox="1"/>
          <p:nvPr/>
        </p:nvSpPr>
        <p:spPr>
          <a:xfrm>
            <a:off x="850899" y="3136962"/>
            <a:ext cx="7391399" cy="626963"/>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indent="-285750">
              <a:spcAft>
                <a:spcPts val="600"/>
              </a:spcAft>
              <a:buFont typeface="Wingdings" pitchFamily="2" charset="2"/>
              <a:buChar char="§"/>
            </a:pPr>
            <a:r>
              <a:rPr lang="en-US" sz="1800" b="1" dirty="0">
                <a:latin typeface="Calibri" panose="020F0502020204030204" pitchFamily="34" charset="0"/>
              </a:rPr>
              <a:t>Institutional Liaison</a:t>
            </a:r>
            <a:r>
              <a:rPr lang="en-US" sz="1800" dirty="0">
                <a:latin typeface="Calibri" panose="020F0502020204030204" pitchFamily="34" charset="0"/>
              </a:rPr>
              <a:t>:  person at your institution who reviews your access into the RM system </a:t>
            </a:r>
          </a:p>
        </p:txBody>
      </p:sp>
      <p:sp>
        <p:nvSpPr>
          <p:cNvPr id="186" name="Shape 186"/>
          <p:cNvSpPr txBox="1"/>
          <p:nvPr/>
        </p:nvSpPr>
        <p:spPr>
          <a:xfrm>
            <a:off x="849624" y="3783025"/>
            <a:ext cx="7391399" cy="923329"/>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Noto Sans Symbols"/>
              <a:buChar char="▪"/>
            </a:pPr>
            <a:r>
              <a:rPr lang="en-US" sz="1800" b="1" dirty="0">
                <a:solidFill>
                  <a:schemeClr val="dk1"/>
                </a:solidFill>
                <a:latin typeface="Calibri"/>
                <a:ea typeface="Calibri"/>
                <a:cs typeface="Calibri"/>
                <a:sym typeface="Calibri"/>
              </a:rPr>
              <a:t>Recruitment Access</a:t>
            </a:r>
            <a:r>
              <a:rPr lang="en-US" sz="1800" dirty="0">
                <a:solidFill>
                  <a:schemeClr val="dk1"/>
                </a:solidFill>
                <a:latin typeface="Calibri"/>
                <a:ea typeface="Calibri"/>
                <a:cs typeface="Calibri"/>
                <a:sym typeface="Calibri"/>
              </a:rPr>
              <a:t>:   An access level that allows researchers to use RM for contacting potential volunteers. The researcher must have an IRB approved study and an IRB approved contact message.</a:t>
            </a:r>
          </a:p>
        </p:txBody>
      </p:sp>
      <p:sp>
        <p:nvSpPr>
          <p:cNvPr id="8" name="Shape 185"/>
          <p:cNvSpPr txBox="1"/>
          <p:nvPr/>
        </p:nvSpPr>
        <p:spPr>
          <a:xfrm>
            <a:off x="852796" y="4725454"/>
            <a:ext cx="7391399" cy="875765"/>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Noto Sans Symbols"/>
              <a:buChar char="▪"/>
            </a:pPr>
            <a:r>
              <a:rPr lang="en-US" sz="1800" b="1" dirty="0">
                <a:solidFill>
                  <a:schemeClr val="dk1"/>
                </a:solidFill>
                <a:latin typeface="Calibri"/>
                <a:ea typeface="Calibri"/>
                <a:cs typeface="Calibri"/>
                <a:sym typeface="Calibri"/>
              </a:rPr>
              <a:t>Feasibility Access</a:t>
            </a:r>
            <a:r>
              <a:rPr lang="en-US" sz="1800" dirty="0">
                <a:solidFill>
                  <a:schemeClr val="dk1"/>
                </a:solidFill>
                <a:latin typeface="Calibri"/>
                <a:ea typeface="Calibri"/>
                <a:cs typeface="Calibri"/>
                <a:sym typeface="Calibri"/>
              </a:rPr>
              <a:t>:  An access level that allows researchers to search aggregate registry information only. The researcher does not need to register an IRB approved study.</a:t>
            </a:r>
          </a:p>
        </p:txBody>
      </p:sp>
      <p:sp>
        <p:nvSpPr>
          <p:cNvPr id="9" name="Shape 185"/>
          <p:cNvSpPr txBox="1"/>
          <p:nvPr/>
        </p:nvSpPr>
        <p:spPr>
          <a:xfrm>
            <a:off x="852796" y="5613981"/>
            <a:ext cx="7391399" cy="646064"/>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285750" indent="-285750">
              <a:buClr>
                <a:schemeClr val="dk1"/>
              </a:buClr>
              <a:buSzPct val="100000"/>
              <a:buFont typeface="Noto Sans Symbols"/>
              <a:buChar char="▪"/>
            </a:pPr>
            <a:r>
              <a:rPr lang="en-US" sz="1800" b="1" dirty="0">
                <a:latin typeface="Calibri" panose="020F0502020204030204" pitchFamily="34" charset="0"/>
              </a:rPr>
              <a:t>Contact Message</a:t>
            </a:r>
            <a:r>
              <a:rPr lang="en-US" sz="1800" dirty="0">
                <a:latin typeface="Calibri" panose="020F0502020204030204" pitchFamily="34" charset="0"/>
              </a:rPr>
              <a:t>:  The information a researcher sends through the RM system to potential </a:t>
            </a:r>
            <a:r>
              <a:rPr lang="en-US" sz="1800" dirty="0" smtClean="0">
                <a:latin typeface="Calibri" panose="020F0502020204030204" pitchFamily="34" charset="0"/>
              </a:rPr>
              <a:t>volunteers</a:t>
            </a:r>
            <a:r>
              <a:rPr lang="en-US" sz="1800" dirty="0" smtClean="0">
                <a:solidFill>
                  <a:schemeClr val="dk1"/>
                </a:solidFill>
                <a:latin typeface="Calibri" panose="020F0502020204030204" pitchFamily="34" charset="0"/>
                <a:ea typeface="Calibri"/>
                <a:cs typeface="Calibri"/>
                <a:sym typeface="Calibri"/>
              </a:rPr>
              <a:t>.</a:t>
            </a:r>
            <a:endParaRPr lang="en-US" sz="1800" dirty="0">
              <a:solidFill>
                <a:schemeClr val="dk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280897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367854" y="1669246"/>
            <a:ext cx="8352989" cy="4027506"/>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843745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640589" y="1610631"/>
            <a:ext cx="7863030" cy="427435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5" name="Rectangle 4"/>
          <p:cNvSpPr/>
          <p:nvPr/>
        </p:nvSpPr>
        <p:spPr>
          <a:xfrm>
            <a:off x="726831" y="4349262"/>
            <a:ext cx="7608277" cy="137160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31469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360" name="Shape 360"/>
          <p:cNvPicPr preferRelativeResize="0"/>
          <p:nvPr/>
        </p:nvPicPr>
        <p:blipFill>
          <a:blip r:embed="rId4">
            <a:extLst>
              <a:ext uri="{28A0092B-C50C-407E-A947-70E740481C1C}">
                <a14:useLocalDpi xmlns:a14="http://schemas.microsoft.com/office/drawing/2010/main" val="0"/>
              </a:ext>
            </a:extLst>
          </a:blip>
          <a:stretch>
            <a:fillRect/>
          </a:stretch>
        </p:blipFill>
        <p:spPr>
          <a:xfrm>
            <a:off x="617541" y="1223768"/>
            <a:ext cx="7942979" cy="482533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Tree>
    <p:extLst>
      <p:ext uri="{BB962C8B-B14F-4D97-AF65-F5344CB8AC3E}">
        <p14:creationId xmlns:p14="http://schemas.microsoft.com/office/powerpoint/2010/main" val="272011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endParaRPr lang="en-US" sz="2500" b="1" i="0" u="none" strike="noStrike" cap="none" dirty="0" smtClean="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i="0" u="none" strike="noStrike" cap="none" dirty="0" smtClean="0">
                <a:solidFill>
                  <a:schemeClr val="accent2"/>
                </a:solidFill>
                <a:latin typeface="Calibri"/>
                <a:ea typeface="Calibri"/>
                <a:cs typeface="Calibri"/>
                <a:sym typeface="Calibri"/>
              </a:rPr>
              <a:t>Selecting and Contacting Volunteers</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31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92" name="Shape 392"/>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932974"/>
            <a:ext cx="5432136" cy="4778269"/>
          </a:xfrm>
          <a:prstGeom prst="rect">
            <a:avLst/>
          </a:prstGeom>
          <a:noFill/>
          <a:ln>
            <a:noFill/>
          </a:ln>
        </p:spPr>
      </p:pic>
      <p:sp>
        <p:nvSpPr>
          <p:cNvPr id="384" name="Shape 38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86" name="Shape 386"/>
          <p:cNvPicPr preferRelativeResize="0"/>
          <p:nvPr/>
        </p:nvPicPr>
        <p:blipFill rotWithShape="1">
          <a:blip r:embed="rId4">
            <a:alphaModFix/>
          </a:blip>
          <a:srcRect t="32521" b="28398"/>
          <a:stretch/>
        </p:blipFill>
        <p:spPr>
          <a:xfrm>
            <a:off x="2895600" y="-4863"/>
            <a:ext cx="3352800" cy="685800"/>
          </a:xfrm>
          <a:prstGeom prst="rect">
            <a:avLst/>
          </a:prstGeom>
          <a:noFill/>
          <a:ln>
            <a:noFill/>
          </a:ln>
        </p:spPr>
      </p:pic>
      <p:sp>
        <p:nvSpPr>
          <p:cNvPr id="388" name="Shape 388"/>
          <p:cNvSpPr txBox="1"/>
          <p:nvPr/>
        </p:nvSpPr>
        <p:spPr>
          <a:xfrm>
            <a:off x="152400" y="1173674"/>
            <a:ext cx="8891100" cy="75930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lnSpc>
                <a:spcPct val="90000"/>
              </a:lnSpc>
              <a:spcBef>
                <a:spcPts val="0"/>
              </a:spcBef>
              <a:buSzPct val="25000"/>
              <a:buNone/>
            </a:pPr>
            <a:r>
              <a:rPr lang="en-US" sz="2000" u="sng" dirty="0" smtClean="0">
                <a:solidFill>
                  <a:srgbClr val="FFFFFF"/>
                </a:solidFill>
                <a:latin typeface="Calibri"/>
                <a:ea typeface="Calibri"/>
                <a:cs typeface="Calibri"/>
                <a:sym typeface="Calibri"/>
              </a:rPr>
              <a:t>What happens before selecting volunteers to contact! </a:t>
            </a:r>
            <a:endParaRPr lang="en-US" sz="2000" u="sng" dirty="0">
              <a:solidFill>
                <a:srgbClr val="FFFFFF"/>
              </a:solidFill>
              <a:latin typeface="Calibri"/>
              <a:ea typeface="Calibri"/>
              <a:cs typeface="Calibri"/>
              <a:sym typeface="Calibri"/>
            </a:endParaRPr>
          </a:p>
        </p:txBody>
      </p:sp>
      <p:sp>
        <p:nvSpPr>
          <p:cNvPr id="389" name="Shape 389"/>
          <p:cNvSpPr txBox="1"/>
          <p:nvPr/>
        </p:nvSpPr>
        <p:spPr>
          <a:xfrm>
            <a:off x="7035693" y="2247195"/>
            <a:ext cx="2007600" cy="149670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spcBef>
                <a:spcPts val="0"/>
              </a:spcBef>
              <a:buSzPct val="25000"/>
              <a:buNone/>
            </a:pPr>
            <a:r>
              <a:rPr lang="en-US" sz="1800" dirty="0">
                <a:solidFill>
                  <a:srgbClr val="FFFFFF"/>
                </a:solidFill>
                <a:latin typeface="Calibri"/>
                <a:ea typeface="Calibri"/>
                <a:cs typeface="Calibri"/>
                <a:sym typeface="Calibri"/>
              </a:rPr>
              <a:t>View anonymous demographic information:  Age, BMI, conditions, medications</a:t>
            </a:r>
          </a:p>
        </p:txBody>
      </p:sp>
      <p:cxnSp>
        <p:nvCxnSpPr>
          <p:cNvPr id="390" name="Shape 390"/>
          <p:cNvCxnSpPr/>
          <p:nvPr/>
        </p:nvCxnSpPr>
        <p:spPr>
          <a:xfrm flipH="1">
            <a:off x="4714240" y="2860353"/>
            <a:ext cx="2321453" cy="1305247"/>
          </a:xfrm>
          <a:prstGeom prst="straightConnector1">
            <a:avLst/>
          </a:prstGeom>
          <a:noFill/>
          <a:ln w="38100" cap="flat" cmpd="sng">
            <a:solidFill>
              <a:srgbClr val="C00000"/>
            </a:solidFill>
            <a:prstDash val="solid"/>
            <a:miter/>
            <a:headEnd type="none" w="med" len="med"/>
            <a:tailEnd type="stealth" w="lg" len="lg"/>
          </a:ln>
        </p:spPr>
      </p:cxnSp>
      <p:sp>
        <p:nvSpPr>
          <p:cNvPr id="2" name="TextBox 1"/>
          <p:cNvSpPr txBox="1"/>
          <p:nvPr/>
        </p:nvSpPr>
        <p:spPr>
          <a:xfrm>
            <a:off x="5822540" y="4322108"/>
            <a:ext cx="3220753"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Check who you would like to message</a:t>
            </a:r>
            <a:endParaRPr lang="en-US" dirty="0"/>
          </a:p>
        </p:txBody>
      </p:sp>
      <p:cxnSp>
        <p:nvCxnSpPr>
          <p:cNvPr id="5" name="Straight Arrow Connector 4"/>
          <p:cNvCxnSpPr/>
          <p:nvPr/>
        </p:nvCxnSpPr>
        <p:spPr>
          <a:xfrm flipH="1">
            <a:off x="528320" y="4559516"/>
            <a:ext cx="5294220" cy="2268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92" name="Shape 392"/>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932974"/>
            <a:ext cx="5432136" cy="4778269"/>
          </a:xfrm>
          <a:prstGeom prst="rect">
            <a:avLst/>
          </a:prstGeom>
          <a:noFill/>
          <a:ln>
            <a:noFill/>
          </a:ln>
        </p:spPr>
      </p:pic>
      <p:sp>
        <p:nvSpPr>
          <p:cNvPr id="384" name="Shape 38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86" name="Shape 386"/>
          <p:cNvPicPr preferRelativeResize="0"/>
          <p:nvPr/>
        </p:nvPicPr>
        <p:blipFill rotWithShape="1">
          <a:blip r:embed="rId4">
            <a:alphaModFix/>
          </a:blip>
          <a:srcRect t="32521" b="28398"/>
          <a:stretch/>
        </p:blipFill>
        <p:spPr>
          <a:xfrm>
            <a:off x="2895600" y="-4863"/>
            <a:ext cx="3352800" cy="685800"/>
          </a:xfrm>
          <a:prstGeom prst="rect">
            <a:avLst/>
          </a:prstGeom>
          <a:noFill/>
          <a:ln>
            <a:noFill/>
          </a:ln>
        </p:spPr>
      </p:pic>
      <p:sp>
        <p:nvSpPr>
          <p:cNvPr id="388" name="Shape 388"/>
          <p:cNvSpPr txBox="1"/>
          <p:nvPr/>
        </p:nvSpPr>
        <p:spPr>
          <a:xfrm>
            <a:off x="152400" y="1173674"/>
            <a:ext cx="8891100" cy="759300"/>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lnSpc>
                <a:spcPct val="90000"/>
              </a:lnSpc>
              <a:spcBef>
                <a:spcPts val="0"/>
              </a:spcBef>
              <a:buSzPct val="25000"/>
              <a:buNone/>
            </a:pPr>
            <a:r>
              <a:rPr lang="en-US" sz="2000" u="sng" dirty="0" smtClean="0">
                <a:solidFill>
                  <a:srgbClr val="FFFFFF"/>
                </a:solidFill>
                <a:latin typeface="Calibri"/>
                <a:ea typeface="Calibri"/>
                <a:cs typeface="Calibri"/>
                <a:sym typeface="Calibri"/>
              </a:rPr>
              <a:t>What happens before selecting volunteers to contact! </a:t>
            </a:r>
            <a:endParaRPr lang="en-US" sz="2000" u="sng" dirty="0">
              <a:solidFill>
                <a:srgbClr val="FFFFFF"/>
              </a:solidFill>
              <a:latin typeface="Calibri"/>
              <a:ea typeface="Calibri"/>
              <a:cs typeface="Calibri"/>
              <a:sym typeface="Calibri"/>
            </a:endParaRPr>
          </a:p>
        </p:txBody>
      </p:sp>
      <p:sp>
        <p:nvSpPr>
          <p:cNvPr id="389" name="Shape 389"/>
          <p:cNvSpPr txBox="1"/>
          <p:nvPr/>
        </p:nvSpPr>
        <p:spPr>
          <a:xfrm>
            <a:off x="6248400" y="4348480"/>
            <a:ext cx="2499360" cy="2097975"/>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lvl="0" rtl="0">
              <a:spcBef>
                <a:spcPts val="0"/>
              </a:spcBef>
              <a:buSzPct val="25000"/>
              <a:buNone/>
            </a:pPr>
            <a:r>
              <a:rPr lang="en-US" sz="1800" dirty="0" smtClean="0">
                <a:solidFill>
                  <a:srgbClr val="FFFFFF"/>
                </a:solidFill>
                <a:latin typeface="Calibri"/>
                <a:ea typeface="Calibri"/>
                <a:cs typeface="Calibri"/>
                <a:sym typeface="Calibri"/>
              </a:rPr>
              <a:t>If your search results in more than 1,500 volunteers, you will be forced to manually or automatically select a number below 1,500 to contact. </a:t>
            </a:r>
            <a:endParaRPr lang="en-US" sz="1800" dirty="0">
              <a:solidFill>
                <a:srgbClr val="FFFFFF"/>
              </a:solidFill>
              <a:latin typeface="Calibri"/>
              <a:ea typeface="Calibri"/>
              <a:cs typeface="Calibri"/>
              <a:sym typeface="Calibri"/>
            </a:endParaRPr>
          </a:p>
        </p:txBody>
      </p:sp>
      <p:cxnSp>
        <p:nvCxnSpPr>
          <p:cNvPr id="390" name="Shape 390"/>
          <p:cNvCxnSpPr/>
          <p:nvPr/>
        </p:nvCxnSpPr>
        <p:spPr>
          <a:xfrm flipH="1">
            <a:off x="3037841" y="5933440"/>
            <a:ext cx="3210559" cy="40640"/>
          </a:xfrm>
          <a:prstGeom prst="straightConnector1">
            <a:avLst/>
          </a:prstGeom>
          <a:noFill/>
          <a:ln w="38100" cap="flat" cmpd="sng">
            <a:solidFill>
              <a:srgbClr val="C00000"/>
            </a:solidFill>
            <a:prstDash val="solid"/>
            <a:miter/>
            <a:headEnd type="none" w="med" len="med"/>
            <a:tailEnd type="stealth" w="lg" len="lg"/>
          </a:ln>
        </p:spPr>
      </p:cxnSp>
    </p:spTree>
    <p:extLst>
      <p:ext uri="{BB962C8B-B14F-4D97-AF65-F5344CB8AC3E}">
        <p14:creationId xmlns:p14="http://schemas.microsoft.com/office/powerpoint/2010/main" val="578864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99" name="Shape 399"/>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400" name="Shape 400"/>
          <p:cNvPicPr preferRelativeResize="0"/>
          <p:nvPr/>
        </p:nvPicPr>
        <p:blipFill>
          <a:blip r:embed="rId4">
            <a:extLst>
              <a:ext uri="{28A0092B-C50C-407E-A947-70E740481C1C}">
                <a14:useLocalDpi xmlns:a14="http://schemas.microsoft.com/office/drawing/2010/main" val="0"/>
              </a:ext>
            </a:extLst>
          </a:blip>
          <a:stretch>
            <a:fillRect/>
          </a:stretch>
        </p:blipFill>
        <p:spPr>
          <a:xfrm>
            <a:off x="1023224" y="886050"/>
            <a:ext cx="7691752" cy="5594944"/>
          </a:xfrm>
          <a:prstGeom prst="rect">
            <a:avLst/>
          </a:prstGeom>
          <a:noFill/>
          <a:ln w="28575" cap="flat" cmpd="sng">
            <a:solidFill>
              <a:schemeClr val="tx1"/>
            </a:solidFill>
            <a:prstDash val="solid"/>
            <a:round/>
            <a:headEnd type="none" w="med" len="med"/>
            <a:tailEnd type="none" w="med" len="med"/>
          </a:ln>
        </p:spPr>
      </p:pic>
      <p:sp>
        <p:nvSpPr>
          <p:cNvPr id="406" name="Shape 406"/>
          <p:cNvSpPr txBox="1"/>
          <p:nvPr/>
        </p:nvSpPr>
        <p:spPr>
          <a:xfrm>
            <a:off x="1233204" y="1283474"/>
            <a:ext cx="7219916" cy="1571485"/>
          </a:xfrm>
          <a:prstGeom prst="rect">
            <a:avLst/>
          </a:prstGeom>
          <a:solidFill>
            <a:schemeClr val="bg1"/>
          </a:solidFill>
          <a:ln>
            <a:solidFill>
              <a:schemeClr val="bg1"/>
            </a:solidFill>
          </a:ln>
          <a:effectLst>
            <a:outerShdw blurRad="50799" dist="38100" dir="5400000" algn="t" rotWithShape="0">
              <a:srgbClr val="000000">
                <a:alpha val="40000"/>
              </a:srgbClr>
            </a:outerShdw>
          </a:effectLst>
        </p:spPr>
        <p:txBody>
          <a:bodyPr lIns="91425" tIns="45700" rIns="91425" bIns="45700" anchor="t" anchorCtr="0">
            <a:noAutofit/>
          </a:bodyPr>
          <a:lstStyle/>
          <a:p>
            <a:pPr lvl="0">
              <a:buSzPct val="25000"/>
            </a:pPr>
            <a:r>
              <a:rPr lang="en-US" sz="1800" dirty="0">
                <a:latin typeface="Calibri"/>
                <a:ea typeface="Calibri"/>
                <a:cs typeface="Calibri"/>
                <a:sym typeface="Calibri"/>
              </a:rPr>
              <a:t>Only IRB approved contact message </a:t>
            </a:r>
            <a:r>
              <a:rPr lang="en-US" sz="1800" dirty="0" smtClean="0">
                <a:latin typeface="Calibri"/>
                <a:ea typeface="Calibri"/>
                <a:cs typeface="Calibri"/>
                <a:sym typeface="Calibri"/>
              </a:rPr>
              <a:t>here. This means no direct contact information or urls</a:t>
            </a:r>
            <a:endParaRPr lang="en-US" sz="1800" dirty="0">
              <a:latin typeface="Calibri"/>
              <a:ea typeface="Calibri"/>
              <a:cs typeface="Calibri"/>
              <a:sym typeface="Calibri"/>
            </a:endParaRPr>
          </a:p>
        </p:txBody>
      </p:sp>
      <p:cxnSp>
        <p:nvCxnSpPr>
          <p:cNvPr id="10" name="Shape 416"/>
          <p:cNvCxnSpPr/>
          <p:nvPr/>
        </p:nvCxnSpPr>
        <p:spPr>
          <a:xfrm flipH="1">
            <a:off x="6451600" y="3837083"/>
            <a:ext cx="1076960" cy="552037"/>
          </a:xfrm>
          <a:prstGeom prst="straightConnector1">
            <a:avLst/>
          </a:prstGeom>
          <a:noFill/>
          <a:ln w="38100" cap="flat" cmpd="sng">
            <a:solidFill>
              <a:srgbClr val="C00000"/>
            </a:solidFill>
            <a:prstDash val="solid"/>
            <a:miter/>
            <a:headEnd type="none" w="med" len="med"/>
            <a:tailEnd type="stealth" w="lg" len="lg"/>
          </a:ln>
        </p:spPr>
      </p:cxnSp>
      <p:pic>
        <p:nvPicPr>
          <p:cNvPr id="405" name="Shape 405"/>
          <p:cNvPicPr preferRelativeResize="0"/>
          <p:nvPr/>
        </p:nvPicPr>
        <p:blipFill rotWithShape="1">
          <a:blip r:embed="rId5">
            <a:alphaModFix/>
          </a:blip>
          <a:srcRect/>
          <a:stretch/>
        </p:blipFill>
        <p:spPr>
          <a:xfrm>
            <a:off x="7321464" y="3252383"/>
            <a:ext cx="1664400" cy="584700"/>
          </a:xfrm>
          <a:prstGeom prst="rect">
            <a:avLst/>
          </a:prstGeom>
          <a:noFill/>
          <a:ln>
            <a:noFill/>
          </a:ln>
          <a:effectLst>
            <a:outerShdw blurRad="190500" algn="tl" rotWithShape="0">
              <a:srgbClr val="000000">
                <a:alpha val="69800"/>
              </a:srgbClr>
            </a:outerShdw>
          </a:effectLst>
        </p:spPr>
      </p:pic>
      <p:sp>
        <p:nvSpPr>
          <p:cNvPr id="13" name="Rectangle 12"/>
          <p:cNvSpPr/>
          <p:nvPr/>
        </p:nvSpPr>
        <p:spPr>
          <a:xfrm>
            <a:off x="1023224" y="5095851"/>
            <a:ext cx="7114936" cy="69534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795254"/>
            <a:ext cx="6197599" cy="5920506"/>
          </a:xfrm>
          <a:prstGeom prst="rect">
            <a:avLst/>
          </a:prstGeom>
          <a:ln w="28575">
            <a:solidFill>
              <a:schemeClr val="tx1"/>
            </a:solidFill>
          </a:ln>
        </p:spPr>
      </p:pic>
      <p:sp>
        <p:nvSpPr>
          <p:cNvPr id="3" name="Oval 2"/>
          <p:cNvSpPr/>
          <p:nvPr/>
        </p:nvSpPr>
        <p:spPr>
          <a:xfrm>
            <a:off x="2306320" y="1981200"/>
            <a:ext cx="4084320" cy="1107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0" y="-4863"/>
            <a:ext cx="9144000" cy="690600"/>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t="32521" b="28398"/>
          <a:stretch/>
        </p:blipFill>
        <p:spPr>
          <a:xfrm>
            <a:off x="2895600" y="-4863"/>
            <a:ext cx="3352800" cy="685800"/>
          </a:xfrm>
          <a:prstGeom prst="rect">
            <a:avLst/>
          </a:prstGeom>
          <a:noFill/>
          <a:ln>
            <a:noFill/>
          </a:ln>
        </p:spPr>
      </p:pic>
      <p:pic>
        <p:nvPicPr>
          <p:cNvPr id="426" name="Shape 426"/>
          <p:cNvPicPr preferRelativeResize="0"/>
          <p:nvPr/>
        </p:nvPicPr>
        <p:blipFill rotWithShape="1">
          <a:blip r:embed="rId4">
            <a:alphaModFix/>
          </a:blip>
          <a:srcRect/>
          <a:stretch/>
        </p:blipFill>
        <p:spPr>
          <a:xfrm>
            <a:off x="281550" y="1492486"/>
            <a:ext cx="8580900" cy="30666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pic>
        <p:nvPicPr>
          <p:cNvPr id="427" name="Shape 427"/>
          <p:cNvPicPr preferRelativeResize="0"/>
          <p:nvPr/>
        </p:nvPicPr>
        <p:blipFill rotWithShape="1">
          <a:blip r:embed="rId5">
            <a:alphaModFix/>
          </a:blip>
          <a:srcRect/>
          <a:stretch/>
        </p:blipFill>
        <p:spPr>
          <a:xfrm>
            <a:off x="602625" y="3531361"/>
            <a:ext cx="2057400" cy="223890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428" name="Shape 428"/>
          <p:cNvPicPr preferRelativeResize="0"/>
          <p:nvPr/>
        </p:nvPicPr>
        <p:blipFill rotWithShape="1">
          <a:blip r:embed="rId6">
            <a:alphaModFix/>
          </a:blip>
          <a:srcRect/>
          <a:stretch/>
        </p:blipFill>
        <p:spPr>
          <a:xfrm>
            <a:off x="5720332" y="4922461"/>
            <a:ext cx="2358000" cy="847800"/>
          </a:xfrm>
          <a:prstGeom prst="rect">
            <a:avLst/>
          </a:prstGeom>
          <a:noFill/>
          <a:ln>
            <a:noFill/>
          </a:ln>
        </p:spPr>
      </p:pic>
      <p:pic>
        <p:nvPicPr>
          <p:cNvPr id="2" name="Picture 1"/>
          <p:cNvPicPr>
            <a:picLocks noChangeAspect="1"/>
          </p:cNvPicPr>
          <p:nvPr/>
        </p:nvPicPr>
        <p:blipFill>
          <a:blip r:embed="rId7"/>
          <a:stretch>
            <a:fillRect/>
          </a:stretch>
        </p:blipFill>
        <p:spPr>
          <a:xfrm>
            <a:off x="3038475" y="4988563"/>
            <a:ext cx="2303407" cy="701037"/>
          </a:xfrm>
          <a:prstGeom prst="rect">
            <a:avLst/>
          </a:prstGeom>
        </p:spPr>
      </p:pic>
    </p:spTree>
    <p:extLst>
      <p:ext uri="{BB962C8B-B14F-4D97-AF65-F5344CB8AC3E}">
        <p14:creationId xmlns:p14="http://schemas.microsoft.com/office/powerpoint/2010/main" val="3576116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cxnSp>
        <p:nvCxnSpPr>
          <p:cNvPr id="7" name="Shape 416"/>
          <p:cNvCxnSpPr/>
          <p:nvPr/>
        </p:nvCxnSpPr>
        <p:spPr>
          <a:xfrm flipH="1">
            <a:off x="3232906" y="2883344"/>
            <a:ext cx="745513" cy="316523"/>
          </a:xfrm>
          <a:prstGeom prst="straightConnector1">
            <a:avLst/>
          </a:prstGeom>
          <a:noFill/>
          <a:ln w="38100" cap="flat" cmpd="sng">
            <a:solidFill>
              <a:srgbClr val="C00000"/>
            </a:solidFill>
            <a:prstDash val="solid"/>
            <a:miter/>
            <a:headEnd type="none" w="med" len="med"/>
            <a:tailEnd type="stealth" w="lg" len="lg"/>
          </a:ln>
        </p:spPr>
      </p:cxnSp>
      <p:cxnSp>
        <p:nvCxnSpPr>
          <p:cNvPr id="9" name="Shape 416"/>
          <p:cNvCxnSpPr/>
          <p:nvPr/>
        </p:nvCxnSpPr>
        <p:spPr>
          <a:xfrm flipH="1">
            <a:off x="2699506" y="5903101"/>
            <a:ext cx="745513" cy="316523"/>
          </a:xfrm>
          <a:prstGeom prst="straightConnector1">
            <a:avLst/>
          </a:prstGeom>
          <a:noFill/>
          <a:ln w="38100" cap="flat" cmpd="sng">
            <a:solidFill>
              <a:srgbClr val="C00000"/>
            </a:solidFill>
            <a:prstDash val="solid"/>
            <a:miter/>
            <a:headEnd type="none" w="med" len="med"/>
            <a:tailEnd type="stealth" w="lg" len="lg"/>
          </a:ln>
        </p:spPr>
      </p:cxnSp>
      <p:sp>
        <p:nvSpPr>
          <p:cNvPr id="2" name="TextBox 1"/>
          <p:cNvSpPr txBox="1"/>
          <p:nvPr/>
        </p:nvSpPr>
        <p:spPr>
          <a:xfrm rot="19175086">
            <a:off x="1211684" y="1615925"/>
            <a:ext cx="3143809"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2400" b="1" dirty="0" smtClean="0"/>
              <a:t>Recruitment studies</a:t>
            </a:r>
            <a:endParaRPr lang="en-US" sz="2400" b="1" dirty="0"/>
          </a:p>
        </p:txBody>
      </p:sp>
    </p:spTree>
    <p:extLst>
      <p:ext uri="{BB962C8B-B14F-4D97-AF65-F5344CB8AC3E}">
        <p14:creationId xmlns:p14="http://schemas.microsoft.com/office/powerpoint/2010/main" val="21656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Box 11"/>
          <p:cNvSpPr txBox="1">
            <a:spLocks noChangeArrowheads="1"/>
          </p:cNvSpPr>
          <p:nvPr/>
        </p:nvSpPr>
        <p:spPr bwMode="auto">
          <a:xfrm>
            <a:off x="2085975" y="2014539"/>
            <a:ext cx="4972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Book Antiqua" charset="0"/>
              </a:rPr>
              <a:t> </a:t>
            </a:r>
          </a:p>
        </p:txBody>
      </p:sp>
      <p:pic>
        <p:nvPicPr>
          <p:cNvPr id="1332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732" y="3315935"/>
            <a:ext cx="862022" cy="814388"/>
          </a:xfrm>
          <a:prstGeom prst="rect">
            <a:avLst/>
          </a:prstGeom>
          <a:solidFill>
            <a:schemeClr val="tx1"/>
          </a:solidFill>
          <a:ln>
            <a:noFill/>
          </a:ln>
          <a:extLst/>
        </p:spPr>
      </p:pic>
      <p:sp>
        <p:nvSpPr>
          <p:cNvPr id="13" name="Right Arrow 12"/>
          <p:cNvSpPr>
            <a:spLocks noChangeArrowheads="1"/>
          </p:cNvSpPr>
          <p:nvPr/>
        </p:nvSpPr>
        <p:spPr bwMode="auto">
          <a:xfrm>
            <a:off x="1821761" y="3451090"/>
            <a:ext cx="425592" cy="435350"/>
          </a:xfrm>
          <a:prstGeom prst="rightArrow">
            <a:avLst>
              <a:gd name="adj1" fmla="val 50000"/>
              <a:gd name="adj2" fmla="val 50005"/>
            </a:avLst>
          </a:prstGeom>
          <a:solidFill>
            <a:schemeClr val="tx1"/>
          </a:solidFill>
          <a:ln w="9525">
            <a:solidFill>
              <a:schemeClr val="accent2"/>
            </a:solidFill>
            <a:miter lim="800000"/>
            <a:headEnd/>
            <a:tailEnd/>
          </a:ln>
          <a:effectLst>
            <a:outerShdw dist="25400" dir="5400000" algn="t" rotWithShape="0">
              <a:srgbClr val="808080">
                <a:alpha val="50000"/>
              </a:srgbClr>
            </a:outerShdw>
          </a:effectLst>
        </p:spPr>
        <p:txBody>
          <a:bodyPr anchor="ctr"/>
          <a:lstStyle/>
          <a:p>
            <a:pPr algn="ctr">
              <a:defRPr/>
            </a:pPr>
            <a:endParaRPr lang="en-US" sz="1013" dirty="0">
              <a:solidFill>
                <a:schemeClr val="accent1">
                  <a:lumMod val="75000"/>
                </a:schemeClr>
              </a:solidFill>
            </a:endParaRPr>
          </a:p>
        </p:txBody>
      </p:sp>
      <p:sp>
        <p:nvSpPr>
          <p:cNvPr id="14" name="Right Arrow 13"/>
          <p:cNvSpPr>
            <a:spLocks noChangeArrowheads="1"/>
          </p:cNvSpPr>
          <p:nvPr/>
        </p:nvSpPr>
        <p:spPr bwMode="auto">
          <a:xfrm>
            <a:off x="6624000" y="3868544"/>
            <a:ext cx="635185" cy="207773"/>
          </a:xfrm>
          <a:prstGeom prst="rightArrow">
            <a:avLst>
              <a:gd name="adj1" fmla="val 50000"/>
              <a:gd name="adj2" fmla="val 50004"/>
            </a:avLst>
          </a:prstGeom>
          <a:solidFill>
            <a:schemeClr val="tx1"/>
          </a:solidFill>
          <a:ln w="9525">
            <a:solidFill>
              <a:schemeClr val="accent2"/>
            </a:solidFill>
            <a:miter lim="800000"/>
            <a:headEnd/>
            <a:tailEnd/>
          </a:ln>
          <a:effectLst>
            <a:outerShdw dist="25400" dir="5400000" algn="t" rotWithShape="0">
              <a:srgbClr val="808080">
                <a:alpha val="50000"/>
              </a:srgbClr>
            </a:outerShdw>
          </a:effectLst>
        </p:spPr>
        <p:txBody>
          <a:bodyPr anchor="ctr"/>
          <a:lstStyle/>
          <a:p>
            <a:pPr algn="ctr">
              <a:defRPr/>
            </a:pPr>
            <a:endParaRPr lang="en-US" sz="1013" dirty="0">
              <a:solidFill>
                <a:schemeClr val="accent1">
                  <a:lumMod val="75000"/>
                </a:schemeClr>
              </a:solidFill>
            </a:endParaRPr>
          </a:p>
        </p:txBody>
      </p:sp>
      <p:pic>
        <p:nvPicPr>
          <p:cNvPr id="3" name="Picture 2"/>
          <p:cNvPicPr>
            <a:picLocks noChangeAspect="1"/>
          </p:cNvPicPr>
          <p:nvPr/>
        </p:nvPicPr>
        <p:blipFill>
          <a:blip r:embed="rId4"/>
          <a:stretch>
            <a:fillRect/>
          </a:stretch>
        </p:blipFill>
        <p:spPr>
          <a:xfrm>
            <a:off x="419745" y="228119"/>
            <a:ext cx="1315099" cy="1562960"/>
          </a:xfrm>
          <a:prstGeom prst="rect">
            <a:avLst/>
          </a:prstGeom>
        </p:spPr>
      </p:pic>
      <p:sp>
        <p:nvSpPr>
          <p:cNvPr id="4" name="TextBox 3"/>
          <p:cNvSpPr txBox="1"/>
          <p:nvPr/>
        </p:nvSpPr>
        <p:spPr>
          <a:xfrm>
            <a:off x="2085976" y="825765"/>
            <a:ext cx="6120474" cy="1200329"/>
          </a:xfrm>
          <a:prstGeom prst="rect">
            <a:avLst/>
          </a:prstGeom>
          <a:noFill/>
        </p:spPr>
        <p:txBody>
          <a:bodyPr wrap="square" rtlCol="0">
            <a:spAutoFit/>
          </a:bodyPr>
          <a:lstStyle/>
          <a:p>
            <a:r>
              <a:rPr lang="en-US" sz="1200" dirty="0"/>
              <a:t>ResearchMatch is a national platform </a:t>
            </a:r>
          </a:p>
          <a:p>
            <a:r>
              <a:rPr lang="en-US" sz="1200" dirty="0"/>
              <a:t>which connects researchers with people interested in research</a:t>
            </a:r>
          </a:p>
          <a:p>
            <a:r>
              <a:rPr lang="en-US" sz="1200" dirty="0"/>
              <a:t>The researcher sends IRB approved messages via email to potential participants!</a:t>
            </a:r>
          </a:p>
          <a:p>
            <a:endParaRPr lang="en-US" sz="1200" dirty="0"/>
          </a:p>
          <a:p>
            <a:r>
              <a:rPr lang="en-US" sz="1200" dirty="0"/>
              <a:t>People that are interested in hearing more about a study</a:t>
            </a:r>
          </a:p>
          <a:p>
            <a:r>
              <a:rPr lang="en-US" sz="1200" dirty="0"/>
              <a:t>Release their contact information --- via ResearchMatch --- to the researcher </a:t>
            </a:r>
          </a:p>
        </p:txBody>
      </p:sp>
      <p:sp>
        <p:nvSpPr>
          <p:cNvPr id="12" name="Right Arrow 11"/>
          <p:cNvSpPr>
            <a:spLocks noChangeArrowheads="1"/>
          </p:cNvSpPr>
          <p:nvPr/>
        </p:nvSpPr>
        <p:spPr bwMode="auto">
          <a:xfrm>
            <a:off x="3239958" y="3509141"/>
            <a:ext cx="546012" cy="207773"/>
          </a:xfrm>
          <a:prstGeom prst="rightArrow">
            <a:avLst>
              <a:gd name="adj1" fmla="val 50000"/>
              <a:gd name="adj2" fmla="val 50004"/>
            </a:avLst>
          </a:prstGeom>
          <a:solidFill>
            <a:schemeClr val="tx1"/>
          </a:solidFill>
          <a:ln w="9525">
            <a:solidFill>
              <a:schemeClr val="accent2"/>
            </a:solidFill>
            <a:miter lim="800000"/>
            <a:headEnd/>
            <a:tailEnd/>
          </a:ln>
          <a:effectLst>
            <a:outerShdw dist="25400" dir="5400000" algn="t" rotWithShape="0">
              <a:srgbClr val="808080">
                <a:alpha val="50000"/>
              </a:srgbClr>
            </a:outerShdw>
          </a:effectLst>
        </p:spPr>
        <p:txBody>
          <a:bodyPr anchor="ctr"/>
          <a:lstStyle/>
          <a:p>
            <a:pPr algn="ctr">
              <a:defRPr/>
            </a:pPr>
            <a:endParaRPr lang="en-US" sz="1013" dirty="0">
              <a:solidFill>
                <a:schemeClr val="accent1">
                  <a:lumMod val="75000"/>
                </a:schemeClr>
              </a:solidFill>
            </a:endParaRPr>
          </a:p>
        </p:txBody>
      </p:sp>
      <p:pic>
        <p:nvPicPr>
          <p:cNvPr id="16"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633" y="3315935"/>
            <a:ext cx="956945" cy="90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stretch>
            <a:fillRect/>
          </a:stretch>
        </p:blipFill>
        <p:spPr>
          <a:xfrm>
            <a:off x="7380481" y="3319890"/>
            <a:ext cx="1315099" cy="1562960"/>
          </a:xfrm>
          <a:prstGeom prst="rect">
            <a:avLst/>
          </a:prstGeom>
        </p:spPr>
      </p:pic>
      <p:sp>
        <p:nvSpPr>
          <p:cNvPr id="18" name="Right Arrow 17"/>
          <p:cNvSpPr>
            <a:spLocks noChangeArrowheads="1"/>
          </p:cNvSpPr>
          <p:nvPr/>
        </p:nvSpPr>
        <p:spPr bwMode="auto">
          <a:xfrm rot="5400000">
            <a:off x="723844" y="2323364"/>
            <a:ext cx="635185" cy="207773"/>
          </a:xfrm>
          <a:prstGeom prst="rightArrow">
            <a:avLst>
              <a:gd name="adj1" fmla="val 50000"/>
              <a:gd name="adj2" fmla="val 50004"/>
            </a:avLst>
          </a:prstGeom>
          <a:solidFill>
            <a:schemeClr val="tx1"/>
          </a:solidFill>
          <a:ln w="9525">
            <a:solidFill>
              <a:schemeClr val="accent2"/>
            </a:solidFill>
            <a:miter lim="800000"/>
            <a:headEnd/>
            <a:tailEnd/>
          </a:ln>
          <a:effectLst>
            <a:outerShdw dist="25400" dir="5400000" algn="t" rotWithShape="0">
              <a:srgbClr val="808080">
                <a:alpha val="50000"/>
              </a:srgbClr>
            </a:outerShdw>
          </a:effectLst>
        </p:spPr>
        <p:txBody>
          <a:bodyPr anchor="ctr"/>
          <a:lstStyle/>
          <a:p>
            <a:pPr algn="ctr">
              <a:defRPr/>
            </a:pPr>
            <a:endParaRPr lang="en-US" sz="1013" dirty="0">
              <a:solidFill>
                <a:schemeClr val="accent1">
                  <a:lumMod val="75000"/>
                </a:schemeClr>
              </a:solidFill>
            </a:endParaRPr>
          </a:p>
        </p:txBody>
      </p:sp>
      <p:pic>
        <p:nvPicPr>
          <p:cNvPr id="6" name="Picture 5"/>
          <p:cNvPicPr>
            <a:picLocks noChangeAspect="1"/>
          </p:cNvPicPr>
          <p:nvPr/>
        </p:nvPicPr>
        <p:blipFill>
          <a:blip r:embed="rId6"/>
          <a:stretch>
            <a:fillRect/>
          </a:stretch>
        </p:blipFill>
        <p:spPr>
          <a:xfrm>
            <a:off x="509886" y="3393891"/>
            <a:ext cx="1048768" cy="822880"/>
          </a:xfrm>
          <a:prstGeom prst="rect">
            <a:avLst/>
          </a:prstGeom>
        </p:spPr>
      </p:pic>
      <p:sp>
        <p:nvSpPr>
          <p:cNvPr id="10" name="TextBox 9"/>
          <p:cNvSpPr txBox="1"/>
          <p:nvPr/>
        </p:nvSpPr>
        <p:spPr>
          <a:xfrm>
            <a:off x="3485805" y="4322216"/>
            <a:ext cx="2172390" cy="5770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1050" dirty="0"/>
              <a:t>Volunteers make the final choice</a:t>
            </a:r>
          </a:p>
          <a:p>
            <a:r>
              <a:rPr lang="en-US" sz="1050" dirty="0"/>
              <a:t>To share their identifiable contact</a:t>
            </a:r>
          </a:p>
          <a:p>
            <a:r>
              <a:rPr lang="en-US" sz="1050" dirty="0"/>
              <a:t> information with the researcher</a:t>
            </a:r>
          </a:p>
        </p:txBody>
      </p:sp>
      <p:pic>
        <p:nvPicPr>
          <p:cNvPr id="19" name="Picture 18"/>
          <p:cNvPicPr>
            <a:picLocks noChangeAspect="1"/>
          </p:cNvPicPr>
          <p:nvPr/>
        </p:nvPicPr>
        <p:blipFill>
          <a:blip r:embed="rId7"/>
          <a:stretch>
            <a:fillRect/>
          </a:stretch>
        </p:blipFill>
        <p:spPr>
          <a:xfrm>
            <a:off x="3924678" y="3148032"/>
            <a:ext cx="1519247" cy="1041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332827" y="1776063"/>
            <a:ext cx="1488934" cy="369332"/>
          </a:xfrm>
          <a:prstGeom prst="rect">
            <a:avLst/>
          </a:prstGeom>
          <a:noFill/>
        </p:spPr>
        <p:txBody>
          <a:bodyPr wrap="none" rtlCol="0">
            <a:spAutoFit/>
          </a:bodyPr>
          <a:lstStyle/>
          <a:p>
            <a:r>
              <a:rPr lang="en-US" dirty="0" smtClean="0"/>
              <a:t>IRB approved </a:t>
            </a:r>
            <a:endParaRPr lang="en-US" dirty="0"/>
          </a:p>
        </p:txBody>
      </p:sp>
      <p:sp>
        <p:nvSpPr>
          <p:cNvPr id="5" name="TextBox 4"/>
          <p:cNvSpPr txBox="1"/>
          <p:nvPr/>
        </p:nvSpPr>
        <p:spPr>
          <a:xfrm>
            <a:off x="181888" y="2701462"/>
            <a:ext cx="1790811" cy="646331"/>
          </a:xfrm>
          <a:prstGeom prst="rect">
            <a:avLst/>
          </a:prstGeom>
          <a:noFill/>
        </p:spPr>
        <p:txBody>
          <a:bodyPr wrap="none" rtlCol="0">
            <a:spAutoFit/>
          </a:bodyPr>
          <a:lstStyle/>
          <a:p>
            <a:r>
              <a:rPr lang="en-US" dirty="0" smtClean="0"/>
              <a:t>PI confirms </a:t>
            </a:r>
          </a:p>
          <a:p>
            <a:r>
              <a:rPr lang="en-US" dirty="0" smtClean="0"/>
              <a:t>Liaisons confirms</a:t>
            </a:r>
            <a:endParaRPr lang="en-US" dirty="0"/>
          </a:p>
        </p:txBody>
      </p:sp>
      <p:sp>
        <p:nvSpPr>
          <p:cNvPr id="8" name="Footer Placeholder 7"/>
          <p:cNvSpPr>
            <a:spLocks noGrp="1"/>
          </p:cNvSpPr>
          <p:nvPr>
            <p:ph type="ftr" sz="quarter" idx="11"/>
          </p:nvPr>
        </p:nvSpPr>
        <p:spPr/>
        <p:txBody>
          <a:bodyPr/>
          <a:lstStyle/>
          <a:p>
            <a:pPr>
              <a:defRPr/>
            </a:pPr>
            <a:endParaRPr lang="en-US" dirty="0">
              <a:solidFill>
                <a:srgbClr val="775F55"/>
              </a:solidFill>
            </a:endParaRPr>
          </a:p>
        </p:txBody>
      </p:sp>
      <p:sp>
        <p:nvSpPr>
          <p:cNvPr id="9" name="Date Placeholder 8"/>
          <p:cNvSpPr>
            <a:spLocks noGrp="1"/>
          </p:cNvSpPr>
          <p:nvPr>
            <p:ph type="dt" sz="half" idx="10"/>
          </p:nvPr>
        </p:nvSpPr>
        <p:spPr/>
        <p:txBody>
          <a:bodyPr/>
          <a:lstStyle/>
          <a:p>
            <a:pPr>
              <a:defRPr/>
            </a:pPr>
            <a:fld id="{69F8F34B-610D-4D5B-9CA6-703C38CC51D4}" type="datetime1">
              <a:rPr lang="en-US" smtClean="0">
                <a:solidFill>
                  <a:srgbClr val="775F55"/>
                </a:solidFill>
              </a:rPr>
              <a:t>8/14/2019</a:t>
            </a:fld>
            <a:endParaRPr lang="en-US" dirty="0">
              <a:solidFill>
                <a:srgbClr val="775F55"/>
              </a:solidFill>
            </a:endParaRPr>
          </a:p>
        </p:txBody>
      </p:sp>
    </p:spTree>
    <p:extLst>
      <p:ext uri="{BB962C8B-B14F-4D97-AF65-F5344CB8AC3E}">
        <p14:creationId xmlns:p14="http://schemas.microsoft.com/office/powerpoint/2010/main" val="160036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spTree>
    <p:extLst>
      <p:ext uri="{BB962C8B-B14F-4D97-AF65-F5344CB8AC3E}">
        <p14:creationId xmlns:p14="http://schemas.microsoft.com/office/powerpoint/2010/main" val="3752216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spTree>
    <p:extLst>
      <p:ext uri="{BB962C8B-B14F-4D97-AF65-F5344CB8AC3E}">
        <p14:creationId xmlns:p14="http://schemas.microsoft.com/office/powerpoint/2010/main" val="3441380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1" y="21848"/>
            <a:ext cx="8631257" cy="6836152"/>
          </a:xfrm>
          <a:prstGeom prst="rect">
            <a:avLst/>
          </a:prstGeom>
        </p:spPr>
      </p:pic>
      <p:cxnSp>
        <p:nvCxnSpPr>
          <p:cNvPr id="5" name="Shape 416"/>
          <p:cNvCxnSpPr/>
          <p:nvPr/>
        </p:nvCxnSpPr>
        <p:spPr>
          <a:xfrm flipH="1" flipV="1">
            <a:off x="6190853" y="3374333"/>
            <a:ext cx="563238" cy="641574"/>
          </a:xfrm>
          <a:prstGeom prst="straightConnector1">
            <a:avLst/>
          </a:prstGeom>
          <a:noFill/>
          <a:ln w="38100" cap="flat" cmpd="sng">
            <a:solidFill>
              <a:srgbClr val="C00000"/>
            </a:solidFill>
            <a:prstDash val="solid"/>
            <a:miter/>
            <a:headEnd type="none" w="med" len="med"/>
            <a:tailEnd type="stealth" w="lg" len="lg"/>
          </a:ln>
        </p:spPr>
      </p:cxnSp>
      <p:sp>
        <p:nvSpPr>
          <p:cNvPr id="6" name="TextBox 5"/>
          <p:cNvSpPr txBox="1"/>
          <p:nvPr/>
        </p:nvSpPr>
        <p:spPr>
          <a:xfrm>
            <a:off x="263361" y="3974343"/>
            <a:ext cx="8839200" cy="923330"/>
          </a:xfrm>
          <a:prstGeom prst="rect">
            <a:avLst/>
          </a:prstGeom>
          <a:solidFill>
            <a:schemeClr val="accent1"/>
          </a:solidFill>
        </p:spPr>
        <p:txBody>
          <a:bodyPr wrap="square" rtlCol="0">
            <a:spAutoFit/>
          </a:bodyPr>
          <a:lstStyle/>
          <a:p>
            <a:r>
              <a:rPr lang="en-US" dirty="0">
                <a:solidFill>
                  <a:schemeClr val="bg1"/>
                </a:solidFill>
              </a:rPr>
              <a:t>W</a:t>
            </a:r>
            <a:r>
              <a:rPr lang="en-US" dirty="0" smtClean="0">
                <a:solidFill>
                  <a:schemeClr val="bg1"/>
                </a:solidFill>
              </a:rPr>
              <a:t>hen </a:t>
            </a:r>
            <a:r>
              <a:rPr lang="en-US" dirty="0">
                <a:solidFill>
                  <a:schemeClr val="bg1"/>
                </a:solidFill>
              </a:rPr>
              <a:t>a researcher moves a volunteer into </a:t>
            </a:r>
            <a:r>
              <a:rPr lang="en-US" dirty="0" smtClean="0">
                <a:solidFill>
                  <a:schemeClr val="bg1"/>
                </a:solidFill>
              </a:rPr>
              <a:t>a FINAL OUTCOME:</a:t>
            </a:r>
          </a:p>
          <a:p>
            <a:r>
              <a:rPr lang="en-US" dirty="0" smtClean="0">
                <a:solidFill>
                  <a:schemeClr val="bg1"/>
                </a:solidFill>
              </a:rPr>
              <a:t>Not </a:t>
            </a:r>
            <a:r>
              <a:rPr lang="en-US" dirty="0">
                <a:solidFill>
                  <a:schemeClr val="bg1"/>
                </a:solidFill>
              </a:rPr>
              <a:t>Eligible, Not Used/Study Full, </a:t>
            </a:r>
            <a:r>
              <a:rPr lang="en-US" dirty="0" smtClean="0">
                <a:solidFill>
                  <a:schemeClr val="bg1"/>
                </a:solidFill>
              </a:rPr>
              <a:t>or </a:t>
            </a:r>
            <a:r>
              <a:rPr lang="en-US" dirty="0">
                <a:solidFill>
                  <a:schemeClr val="bg1"/>
                </a:solidFill>
              </a:rPr>
              <a:t>Not Used/Other an automated email will be sent to the Volunteer letting them </a:t>
            </a:r>
            <a:r>
              <a:rPr lang="en-US" dirty="0" smtClean="0">
                <a:solidFill>
                  <a:schemeClr val="bg1"/>
                </a:solidFill>
              </a:rPr>
              <a:t>know </a:t>
            </a:r>
            <a:r>
              <a:rPr lang="en-US" dirty="0">
                <a:solidFill>
                  <a:schemeClr val="bg1"/>
                </a:solidFill>
              </a:rPr>
              <a:t>they are no longer under consideration for the study. </a:t>
            </a:r>
            <a:endParaRPr lang="en-US" dirty="0" smtClean="0">
              <a:solidFill>
                <a:schemeClr val="bg1"/>
              </a:solidFill>
            </a:endParaRPr>
          </a:p>
        </p:txBody>
      </p:sp>
    </p:spTree>
    <p:extLst>
      <p:ext uri="{BB962C8B-B14F-4D97-AF65-F5344CB8AC3E}">
        <p14:creationId xmlns:p14="http://schemas.microsoft.com/office/powerpoint/2010/main" val="2409628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36" y="320675"/>
            <a:ext cx="8286749" cy="1325562"/>
          </a:xfrm>
        </p:spPr>
        <p:txBody>
          <a:bodyPr>
            <a:normAutofit fontScale="90000"/>
          </a:bodyPr>
          <a:lstStyle/>
          <a:p>
            <a:r>
              <a:rPr lang="en-US" dirty="0" smtClean="0">
                <a:solidFill>
                  <a:schemeClr val="accent2">
                    <a:lumMod val="75000"/>
                  </a:schemeClr>
                </a:solidFill>
              </a:rPr>
              <a:t>Message for “Not Eligible” Volunteers</a:t>
            </a:r>
            <a:endParaRPr lang="en-US" dirty="0">
              <a:solidFill>
                <a:schemeClr val="accent2">
                  <a:lumMod val="75000"/>
                </a:schemeClr>
              </a:solidFill>
            </a:endParaRPr>
          </a:p>
        </p:txBody>
      </p:sp>
      <p:sp>
        <p:nvSpPr>
          <p:cNvPr id="4" name="Content Placeholder 3"/>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307FF15-AF5D-455B-A6B9-330CEB148377}" type="slidenum">
              <a:rPr lang="en-US" smtClean="0"/>
              <a:pPr/>
              <a:t>53</a:t>
            </a:fld>
            <a:endParaRPr lang="en-US" dirty="0"/>
          </a:p>
        </p:txBody>
      </p:sp>
      <p:pic>
        <p:nvPicPr>
          <p:cNvPr id="2050" name="Picture 2" descr="4530d170-79db-42ed-b12a-03a2c3f004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36" y="1600200"/>
            <a:ext cx="8495763" cy="542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473500" y="1523923"/>
            <a:ext cx="8388033" cy="2056938"/>
          </a:xfrm>
          <a:prstGeom prst="rect">
            <a:avLst/>
          </a:prstGeom>
        </p:spPr>
      </p:pic>
    </p:spTree>
    <p:extLst>
      <p:ext uri="{BB962C8B-B14F-4D97-AF65-F5344CB8AC3E}">
        <p14:creationId xmlns:p14="http://schemas.microsoft.com/office/powerpoint/2010/main" val="947304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0"/>
            <a:ext cx="6086475" cy="6858000"/>
          </a:xfrm>
          <a:prstGeom prst="rect">
            <a:avLst/>
          </a:prstGeom>
        </p:spPr>
      </p:pic>
      <p:cxnSp>
        <p:nvCxnSpPr>
          <p:cNvPr id="11" name="Shape 416"/>
          <p:cNvCxnSpPr/>
          <p:nvPr/>
        </p:nvCxnSpPr>
        <p:spPr>
          <a:xfrm flipH="1">
            <a:off x="5685161" y="3270738"/>
            <a:ext cx="745513" cy="316523"/>
          </a:xfrm>
          <a:prstGeom prst="straightConnector1">
            <a:avLst/>
          </a:prstGeom>
          <a:noFill/>
          <a:ln w="38100" cap="flat" cmpd="sng">
            <a:solidFill>
              <a:srgbClr val="C00000"/>
            </a:solidFill>
            <a:prstDash val="solid"/>
            <a:miter/>
            <a:headEnd type="none" w="med" len="med"/>
            <a:tailEnd type="stealth" w="lg" len="lg"/>
          </a:ln>
        </p:spPr>
      </p:cxnSp>
      <p:pic>
        <p:nvPicPr>
          <p:cNvPr id="3" name="Picture 2"/>
          <p:cNvPicPr>
            <a:picLocks noChangeAspect="1"/>
          </p:cNvPicPr>
          <p:nvPr/>
        </p:nvPicPr>
        <p:blipFill>
          <a:blip r:embed="rId4"/>
          <a:stretch>
            <a:fillRect/>
          </a:stretch>
        </p:blipFill>
        <p:spPr>
          <a:xfrm>
            <a:off x="2052335" y="3958445"/>
            <a:ext cx="2814305" cy="1480154"/>
          </a:xfrm>
          <a:prstGeom prst="rect">
            <a:avLst/>
          </a:prstGeom>
        </p:spPr>
      </p:pic>
      <p:pic>
        <p:nvPicPr>
          <p:cNvPr id="5" name="Picture 4"/>
          <p:cNvPicPr>
            <a:picLocks noChangeAspect="1"/>
          </p:cNvPicPr>
          <p:nvPr/>
        </p:nvPicPr>
        <p:blipFill rotWithShape="1">
          <a:blip r:embed="rId4"/>
          <a:srcRect t="-2947" b="53524"/>
          <a:stretch/>
        </p:blipFill>
        <p:spPr>
          <a:xfrm>
            <a:off x="2052335" y="5384800"/>
            <a:ext cx="2814305" cy="731520"/>
          </a:xfrm>
          <a:prstGeom prst="rect">
            <a:avLst/>
          </a:prstGeom>
        </p:spPr>
      </p:pic>
      <p:sp>
        <p:nvSpPr>
          <p:cNvPr id="4" name="TextBox 3"/>
          <p:cNvSpPr txBox="1"/>
          <p:nvPr/>
        </p:nvSpPr>
        <p:spPr>
          <a:xfrm rot="19712481">
            <a:off x="2677697" y="2610871"/>
            <a:ext cx="2911374" cy="400110"/>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2000" b="1" dirty="0" smtClean="0">
                <a:solidFill>
                  <a:schemeClr val="tx1"/>
                </a:solidFill>
              </a:rPr>
              <a:t>For SURVEY STUDIES</a:t>
            </a:r>
            <a:endParaRPr lang="en-US" sz="2000" b="1" dirty="0">
              <a:solidFill>
                <a:schemeClr val="tx1"/>
              </a:solidFill>
            </a:endParaRPr>
          </a:p>
        </p:txBody>
      </p:sp>
    </p:spTree>
    <p:extLst>
      <p:ext uri="{BB962C8B-B14F-4D97-AF65-F5344CB8AC3E}">
        <p14:creationId xmlns:p14="http://schemas.microsoft.com/office/powerpoint/2010/main" val="511281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0"/>
            <a:ext cx="6086475" cy="6858000"/>
          </a:xfrm>
          <a:prstGeom prst="rect">
            <a:avLst/>
          </a:prstGeom>
        </p:spPr>
      </p:pic>
      <p:cxnSp>
        <p:nvCxnSpPr>
          <p:cNvPr id="11" name="Shape 416"/>
          <p:cNvCxnSpPr/>
          <p:nvPr/>
        </p:nvCxnSpPr>
        <p:spPr>
          <a:xfrm flipH="1">
            <a:off x="6869724" y="1781908"/>
            <a:ext cx="745513" cy="316523"/>
          </a:xfrm>
          <a:prstGeom prst="straightConnector1">
            <a:avLst/>
          </a:prstGeom>
          <a:noFill/>
          <a:ln w="38100" cap="flat" cmpd="sng">
            <a:solidFill>
              <a:srgbClr val="C00000"/>
            </a:solidFill>
            <a:prstDash val="solid"/>
            <a:miter/>
            <a:headEnd type="none" w="med" len="med"/>
            <a:tailEnd type="stealth" w="lg" len="lg"/>
          </a:ln>
        </p:spPr>
      </p:cxnSp>
      <p:pic>
        <p:nvPicPr>
          <p:cNvPr id="4" name="Picture 3"/>
          <p:cNvPicPr>
            <a:picLocks noChangeAspect="1"/>
          </p:cNvPicPr>
          <p:nvPr/>
        </p:nvPicPr>
        <p:blipFill>
          <a:blip r:embed="rId4"/>
          <a:stretch>
            <a:fillRect/>
          </a:stretch>
        </p:blipFill>
        <p:spPr>
          <a:xfrm>
            <a:off x="2052335" y="3958445"/>
            <a:ext cx="2814305" cy="1480154"/>
          </a:xfrm>
          <a:prstGeom prst="rect">
            <a:avLst/>
          </a:prstGeom>
        </p:spPr>
      </p:pic>
      <p:pic>
        <p:nvPicPr>
          <p:cNvPr id="5" name="Picture 4"/>
          <p:cNvPicPr>
            <a:picLocks noChangeAspect="1"/>
          </p:cNvPicPr>
          <p:nvPr/>
        </p:nvPicPr>
        <p:blipFill rotWithShape="1">
          <a:blip r:embed="rId4"/>
          <a:srcRect t="-2947" b="53524"/>
          <a:stretch/>
        </p:blipFill>
        <p:spPr>
          <a:xfrm>
            <a:off x="2052335" y="5384800"/>
            <a:ext cx="2814305" cy="731520"/>
          </a:xfrm>
          <a:prstGeom prst="rect">
            <a:avLst/>
          </a:prstGeom>
        </p:spPr>
      </p:pic>
    </p:spTree>
    <p:extLst>
      <p:ext uri="{BB962C8B-B14F-4D97-AF65-F5344CB8AC3E}">
        <p14:creationId xmlns:p14="http://schemas.microsoft.com/office/powerpoint/2010/main" val="4034656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0" cap="none" spc="0" normalizeH="0" baseline="0" noProof="0" dirty="0" smtClean="0">
              <a:ln>
                <a:noFill/>
              </a:ln>
              <a:solidFill>
                <a:srgbClr val="F68D2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0" cap="none" spc="0" normalizeH="0" baseline="0" noProof="0" dirty="0">
              <a:ln>
                <a:noFill/>
              </a:ln>
              <a:solidFill>
                <a:srgbClr val="F68D2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F68D2E"/>
                </a:solidFill>
                <a:effectLst/>
                <a:uLnTx/>
                <a:uFillTx/>
                <a:latin typeface="Calibri"/>
                <a:ea typeface="Calibri"/>
                <a:cs typeface="Calibri"/>
                <a:sym typeface="Calibri"/>
              </a:rPr>
              <a:t>ResearchMatch Trials Today Search Tool</a:t>
            </a:r>
            <a:endParaRPr kumimoji="0" lang="en-US" sz="2000" b="1" i="0" u="none" strike="noStrike" kern="0" cap="none" spc="0" normalizeH="0" baseline="0" noProof="0" dirty="0">
              <a:ln>
                <a:noFill/>
              </a:ln>
              <a:solidFill>
                <a:srgbClr val="F68D2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1" u="sng" strike="noStrike" kern="0" cap="none" spc="0" normalizeH="0" baseline="0" noProof="0" dirty="0">
              <a:ln>
                <a:noFill/>
              </a:ln>
              <a:solidFill>
                <a:srgbClr val="33CC33"/>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Shape 94"/>
          <p:cNvSpPr txBox="1"/>
          <p:nvPr/>
        </p:nvSpPr>
        <p:spPr>
          <a:xfrm>
            <a:off x="0" y="6324600"/>
            <a:ext cx="838690" cy="26160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03.24.2017</a:t>
            </a: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995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80936"/>
            <a:ext cx="9144000" cy="5707023"/>
          </a:xfrm>
          <a:prstGeom prst="rect">
            <a:avLst/>
          </a:prstGeom>
        </p:spPr>
      </p:pic>
    </p:spTree>
    <p:extLst>
      <p:ext uri="{BB962C8B-B14F-4D97-AF65-F5344CB8AC3E}">
        <p14:creationId xmlns:p14="http://schemas.microsoft.com/office/powerpoint/2010/main" val="3907138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08452"/>
            <a:ext cx="9144000" cy="3103251"/>
          </a:xfrm>
          <a:prstGeom prst="rect">
            <a:avLst/>
          </a:prstGeom>
        </p:spPr>
      </p:pic>
      <p:sp>
        <p:nvSpPr>
          <p:cNvPr id="2" name="Rectangle 1"/>
          <p:cNvSpPr/>
          <p:nvPr/>
        </p:nvSpPr>
        <p:spPr>
          <a:xfrm>
            <a:off x="11723" y="4511703"/>
            <a:ext cx="9144000" cy="1396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hape 416"/>
          <p:cNvCxnSpPr/>
          <p:nvPr/>
        </p:nvCxnSpPr>
        <p:spPr>
          <a:xfrm flipH="1">
            <a:off x="1699848" y="4255477"/>
            <a:ext cx="773721" cy="23446"/>
          </a:xfrm>
          <a:prstGeom prst="straightConnector1">
            <a:avLst/>
          </a:prstGeom>
          <a:noFill/>
          <a:ln w="38100" cap="flat" cmpd="sng">
            <a:solidFill>
              <a:srgbClr val="C00000"/>
            </a:solidFill>
            <a:prstDash val="solid"/>
            <a:miter/>
            <a:headEnd type="none" w="med" len="med"/>
            <a:tailEnd type="stealth" w="lg" len="lg"/>
          </a:ln>
        </p:spPr>
      </p:cxnSp>
    </p:spTree>
    <p:extLst>
      <p:ext uri="{BB962C8B-B14F-4D97-AF65-F5344CB8AC3E}">
        <p14:creationId xmlns:p14="http://schemas.microsoft.com/office/powerpoint/2010/main" val="2208380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761998" y="2683606"/>
            <a:ext cx="7619999" cy="3247042"/>
          </a:xfrm>
          <a:prstGeom prst="rect">
            <a:avLst/>
          </a:prstGeom>
          <a:solidFill>
            <a:schemeClr val="dk2"/>
          </a:solidFill>
          <a:ln w="9525" cap="flat" cmpd="sng">
            <a:solidFill>
              <a:srgbClr val="F2F2F2"/>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None/>
            </a:pPr>
            <a:endParaRPr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i="0" u="none" strike="noStrike" cap="none" dirty="0" smtClean="0">
                <a:solidFill>
                  <a:schemeClr val="accent2"/>
                </a:solidFill>
                <a:latin typeface="Calibri"/>
                <a:ea typeface="Calibri"/>
                <a:cs typeface="Calibri"/>
                <a:sym typeface="Calibri"/>
              </a:rPr>
              <a:t>Questions?</a:t>
            </a:r>
          </a:p>
          <a:p>
            <a:pPr marL="0" marR="0" lvl="0" indent="0" algn="ctr" rtl="0">
              <a:spcBef>
                <a:spcPts val="0"/>
              </a:spcBef>
              <a:spcAft>
                <a:spcPts val="0"/>
              </a:spcAft>
              <a:buSzPct val="25000"/>
              <a:buNone/>
            </a:pPr>
            <a:endParaRPr lang="en-US" sz="2500" b="1" dirty="0">
              <a:solidFill>
                <a:schemeClr val="accent2"/>
              </a:solidFill>
              <a:latin typeface="Calibri"/>
              <a:ea typeface="Calibri"/>
              <a:cs typeface="Calibri"/>
              <a:sym typeface="Calibri"/>
            </a:endParaRPr>
          </a:p>
          <a:p>
            <a:pPr marL="0" marR="0" lvl="0" indent="0" algn="ctr" rtl="0">
              <a:spcBef>
                <a:spcPts val="0"/>
              </a:spcBef>
              <a:spcAft>
                <a:spcPts val="0"/>
              </a:spcAft>
              <a:buSzPct val="25000"/>
              <a:buNone/>
            </a:pPr>
            <a:r>
              <a:rPr lang="en-US" sz="2500" b="1" u="none" strike="noStrike" cap="none" dirty="0" smtClean="0">
                <a:solidFill>
                  <a:schemeClr val="accent2"/>
                </a:solidFill>
                <a:latin typeface="Calibri"/>
                <a:ea typeface="Calibri"/>
                <a:cs typeface="Calibri"/>
                <a:sym typeface="Calibri"/>
              </a:rPr>
              <a:t>email us at info@research</a:t>
            </a:r>
            <a:r>
              <a:rPr lang="en-US" sz="2500" b="1" dirty="0" smtClean="0">
                <a:solidFill>
                  <a:schemeClr val="accent2"/>
                </a:solidFill>
                <a:latin typeface="Calibri"/>
                <a:ea typeface="Calibri"/>
                <a:cs typeface="Calibri"/>
                <a:sym typeface="Calibri"/>
              </a:rPr>
              <a:t>match.org</a:t>
            </a:r>
            <a:endParaRPr lang="en-US" sz="2000" b="1" u="none" strike="noStrike" cap="none"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i="1" u="sng" dirty="0">
              <a:solidFill>
                <a:srgbClr val="33CC33"/>
              </a:solidFill>
              <a:latin typeface="Calibri"/>
              <a:ea typeface="Calibri"/>
              <a:cs typeface="Calibri"/>
              <a:sym typeface="Calibri"/>
            </a:endParaRPr>
          </a:p>
          <a:p>
            <a:pPr marL="0" marR="0" lvl="0" indent="0" algn="ctr" rtl="0">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grpSp>
        <p:nvGrpSpPr>
          <p:cNvPr id="90" name="Shape 90"/>
          <p:cNvGrpSpPr/>
          <p:nvPr/>
        </p:nvGrpSpPr>
        <p:grpSpPr>
          <a:xfrm>
            <a:off x="762000" y="1007207"/>
            <a:ext cx="7619999" cy="1676399"/>
            <a:chOff x="533400" y="2667000"/>
            <a:chExt cx="7619999" cy="1676399"/>
          </a:xfrm>
        </p:grpSpPr>
        <p:pic>
          <p:nvPicPr>
            <p:cNvPr id="91" name="Shape 91"/>
            <p:cNvPicPr preferRelativeResize="0"/>
            <p:nvPr/>
          </p:nvPicPr>
          <p:blipFill rotWithShape="1">
            <a:blip r:embed="rId3">
              <a:alphaModFix/>
            </a:blip>
            <a:srcRect l="5670" t="21111" r="43956" b="54444"/>
            <a:stretch/>
          </p:blipFill>
          <p:spPr>
            <a:xfrm>
              <a:off x="533400" y="2667000"/>
              <a:ext cx="3809999" cy="1676399"/>
            </a:xfrm>
            <a:prstGeom prst="rect">
              <a:avLst/>
            </a:prstGeom>
            <a:noFill/>
            <a:ln>
              <a:noFill/>
            </a:ln>
            <a:effectLst>
              <a:outerShdw blurRad="292100" dist="139700" dir="2700000" algn="tl" rotWithShape="0">
                <a:srgbClr val="333333">
                  <a:alpha val="64705"/>
                </a:srgbClr>
              </a:outerShdw>
            </a:effectLst>
          </p:spPr>
        </p:pic>
        <p:sp>
          <p:nvSpPr>
            <p:cNvPr id="92" name="Shape 92"/>
            <p:cNvSpPr/>
            <p:nvPr/>
          </p:nvSpPr>
          <p:spPr>
            <a:xfrm>
              <a:off x="4343398" y="2667000"/>
              <a:ext cx="3810001" cy="1676399"/>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endParaRPr lang="en-US" sz="4000" b="1" i="0" u="none" strike="noStrike" cap="none" dirty="0">
                <a:solidFill>
                  <a:schemeClr val="lt1"/>
                </a:solidFill>
                <a:latin typeface="Calibri"/>
                <a:ea typeface="Calibri"/>
                <a:cs typeface="Calibri"/>
                <a:sym typeface="Calibri"/>
              </a:endParaRPr>
            </a:p>
          </p:txBody>
        </p:sp>
      </p:grpSp>
      <p:sp>
        <p:nvSpPr>
          <p:cNvPr id="93" name="Shape 93"/>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5" name="Shape 95"/>
          <p:cNvPicPr preferRelativeResize="0"/>
          <p:nvPr/>
        </p:nvPicPr>
        <p:blipFill rotWithShape="1">
          <a:blip r:embed="rId4">
            <a:alphaModFix/>
          </a:blip>
          <a:srcRect t="32522" b="28398"/>
          <a:stretch/>
        </p:blipFill>
        <p:spPr>
          <a:xfrm>
            <a:off x="2895600" y="-4863"/>
            <a:ext cx="3352799" cy="685799"/>
          </a:xfrm>
          <a:prstGeom prst="rect">
            <a:avLst/>
          </a:prstGeom>
          <a:noFill/>
          <a:ln>
            <a:noFill/>
          </a:ln>
        </p:spPr>
      </p:pic>
      <p:sp>
        <p:nvSpPr>
          <p:cNvPr id="96" name="Shape 96" descr="Resultado de imagem para happy love day"/>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662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p:nvPr/>
        </p:nvSpPr>
        <p:spPr>
          <a:xfrm>
            <a:off x="367144" y="1145166"/>
            <a:ext cx="8409710" cy="5534251"/>
          </a:xfrm>
          <a:prstGeom prst="rect">
            <a:avLst/>
          </a:prstGeom>
          <a:solidFill>
            <a:schemeClr val="lt1"/>
          </a:solidFill>
          <a:ln w="12700" cap="flat" cmpd="sng">
            <a:solidFill>
              <a:schemeClr val="lt1"/>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39" name="Shape 239"/>
          <p:cNvGrpSpPr/>
          <p:nvPr/>
        </p:nvGrpSpPr>
        <p:grpSpPr>
          <a:xfrm>
            <a:off x="609599" y="1654051"/>
            <a:ext cx="8010617" cy="4510893"/>
            <a:chOff x="1236232" y="283016"/>
            <a:chExt cx="7721605" cy="4831799"/>
          </a:xfrm>
        </p:grpSpPr>
        <p:sp>
          <p:nvSpPr>
            <p:cNvPr id="240" name="Shape 240"/>
            <p:cNvSpPr/>
            <p:nvPr/>
          </p:nvSpPr>
          <p:spPr>
            <a:xfrm rot="10585060">
              <a:off x="5820566" y="1247561"/>
              <a:ext cx="3054548" cy="2743345"/>
            </a:xfrm>
            <a:prstGeom prst="curvedRightArrow">
              <a:avLst>
                <a:gd name="adj1" fmla="val 4333"/>
                <a:gd name="adj2" fmla="val 10516"/>
                <a:gd name="adj3" fmla="val 59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Shape 241"/>
            <p:cNvSpPr/>
            <p:nvPr/>
          </p:nvSpPr>
          <p:spPr>
            <a:xfrm>
              <a:off x="2547630" y="283016"/>
              <a:ext cx="3935153"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Creates Researcher Account and Registers IRB Approved Study</a:t>
              </a:r>
            </a:p>
          </p:txBody>
        </p:sp>
        <p:sp>
          <p:nvSpPr>
            <p:cNvPr id="242" name="Shape 242"/>
            <p:cNvSpPr/>
            <p:nvPr/>
          </p:nvSpPr>
          <p:spPr>
            <a:xfrm>
              <a:off x="3324896" y="1249130"/>
              <a:ext cx="2413791"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PI Approves Researcher with 2-step process</a:t>
              </a:r>
            </a:p>
          </p:txBody>
        </p:sp>
        <p:sp>
          <p:nvSpPr>
            <p:cNvPr id="243" name="Shape 243"/>
            <p:cNvSpPr/>
            <p:nvPr/>
          </p:nvSpPr>
          <p:spPr>
            <a:xfrm>
              <a:off x="3543300" y="2175780"/>
              <a:ext cx="1981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Study is sent to Liaison Dashboard</a:t>
              </a:r>
            </a:p>
          </p:txBody>
        </p:sp>
        <p:sp>
          <p:nvSpPr>
            <p:cNvPr id="244" name="Shape 244"/>
            <p:cNvSpPr/>
            <p:nvPr/>
          </p:nvSpPr>
          <p:spPr>
            <a:xfrm>
              <a:off x="1905000"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Approve Request</a:t>
              </a:r>
            </a:p>
          </p:txBody>
        </p:sp>
        <p:sp>
          <p:nvSpPr>
            <p:cNvPr id="245" name="Shape 245"/>
            <p:cNvSpPr/>
            <p:nvPr/>
          </p:nvSpPr>
          <p:spPr>
            <a:xfrm>
              <a:off x="5965339" y="2721428"/>
              <a:ext cx="1219199"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Deny Request</a:t>
              </a:r>
            </a:p>
          </p:txBody>
        </p:sp>
        <p:sp>
          <p:nvSpPr>
            <p:cNvPr id="246" name="Shape 246"/>
            <p:cNvSpPr/>
            <p:nvPr/>
          </p:nvSpPr>
          <p:spPr>
            <a:xfrm>
              <a:off x="1236232" y="3635828"/>
              <a:ext cx="2556734"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Self-Validates with 2-step process</a:t>
              </a:r>
            </a:p>
          </p:txBody>
        </p:sp>
        <p:sp>
          <p:nvSpPr>
            <p:cNvPr id="247" name="Shape 247"/>
            <p:cNvSpPr/>
            <p:nvPr/>
          </p:nvSpPr>
          <p:spPr>
            <a:xfrm>
              <a:off x="1638300" y="4581416"/>
              <a:ext cx="1752600"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Recruitment Access Granted</a:t>
              </a:r>
            </a:p>
          </p:txBody>
        </p:sp>
        <p:sp>
          <p:nvSpPr>
            <p:cNvPr id="248" name="Shape 248"/>
            <p:cNvSpPr/>
            <p:nvPr/>
          </p:nvSpPr>
          <p:spPr>
            <a:xfrm>
              <a:off x="5480501" y="3635828"/>
              <a:ext cx="2256488" cy="533399"/>
            </a:xfrm>
            <a:prstGeom prst="roundRect">
              <a:avLst>
                <a:gd name="adj" fmla="val 16667"/>
              </a:avLst>
            </a:prstGeom>
            <a:solidFill>
              <a:schemeClr val="accent4"/>
            </a:solidFill>
            <a:ln w="12700" cap="flat" cmpd="sng">
              <a:solidFill>
                <a:schemeClr val="accent4"/>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Researcher Corrects and Resubmits</a:t>
              </a:r>
            </a:p>
          </p:txBody>
        </p:sp>
        <p:sp>
          <p:nvSpPr>
            <p:cNvPr id="249" name="Shape 249"/>
            <p:cNvSpPr/>
            <p:nvPr/>
          </p:nvSpPr>
          <p:spPr>
            <a:xfrm>
              <a:off x="4438650" y="845004"/>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0" name="Shape 250"/>
            <p:cNvSpPr/>
            <p:nvPr/>
          </p:nvSpPr>
          <p:spPr>
            <a:xfrm>
              <a:off x="4438650" y="1790699"/>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1" name="Shape 251"/>
            <p:cNvSpPr/>
            <p:nvPr/>
          </p:nvSpPr>
          <p:spPr>
            <a:xfrm>
              <a:off x="2419350" y="325482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2" name="Shape 252"/>
            <p:cNvSpPr/>
            <p:nvPr/>
          </p:nvSpPr>
          <p:spPr>
            <a:xfrm>
              <a:off x="2419350" y="4190998"/>
              <a:ext cx="190500" cy="381000"/>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3" name="Shape 253"/>
            <p:cNvSpPr/>
            <p:nvPr/>
          </p:nvSpPr>
          <p:spPr>
            <a:xfrm>
              <a:off x="6479689" y="3265715"/>
              <a:ext cx="191156" cy="355474"/>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4" name="Shape 254"/>
            <p:cNvSpPr/>
            <p:nvPr/>
          </p:nvSpPr>
          <p:spPr>
            <a:xfrm rot="4294157">
              <a:off x="3218502" y="2469613"/>
              <a:ext cx="231318" cy="443473"/>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Shape 255"/>
            <p:cNvSpPr/>
            <p:nvPr/>
          </p:nvSpPr>
          <p:spPr>
            <a:xfrm rot="-4093012">
              <a:off x="5620111" y="2481658"/>
              <a:ext cx="223655" cy="453042"/>
            </a:xfrm>
            <a:prstGeom prst="downArrow">
              <a:avLst>
                <a:gd name="adj1" fmla="val 50000"/>
                <a:gd name="adj2" fmla="val 50000"/>
              </a:avLst>
            </a:prstGeom>
            <a:solidFill>
              <a:schemeClr val="accent6"/>
            </a:solidFill>
            <a:ln w="12700" cap="flat" cmpd="sng">
              <a:solidFill>
                <a:srgbClr val="716767"/>
              </a:solidFill>
              <a:prstDash val="solid"/>
              <a:miter/>
              <a:headEnd type="none" w="med" len="med"/>
              <a:tailEnd type="none" w="med" len="med"/>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56" name="Shape 256"/>
          <p:cNvSpPr txBox="1"/>
          <p:nvPr/>
        </p:nvSpPr>
        <p:spPr>
          <a:xfrm>
            <a:off x="304800" y="824512"/>
            <a:ext cx="8534399" cy="584774"/>
          </a:xfrm>
          <a:prstGeom prst="rect">
            <a:avLst/>
          </a:prstGeom>
          <a:solidFill>
            <a:schemeClr val="accent5"/>
          </a:solidFill>
          <a:ln>
            <a:noFill/>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Process of Recruitment Access for Researchers</a:t>
            </a:r>
          </a:p>
        </p:txBody>
      </p:sp>
      <p:sp>
        <p:nvSpPr>
          <p:cNvPr id="257" name="Shape 257"/>
          <p:cNvSpPr txBox="1"/>
          <p:nvPr/>
        </p:nvSpPr>
        <p:spPr>
          <a:xfrm>
            <a:off x="2266950" y="6245573"/>
            <a:ext cx="495300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68D2E"/>
                </a:solidFill>
                <a:effectLst/>
                <a:uLnTx/>
                <a:uFillTx/>
                <a:latin typeface="Calibri"/>
                <a:ea typeface="Calibri"/>
                <a:cs typeface="Calibri"/>
                <a:sym typeface="Calibri"/>
              </a:rPr>
              <a:t>END GOAL IS TO GRANT RECRUITMENT ACCESS</a:t>
            </a:r>
          </a:p>
        </p:txBody>
      </p:sp>
      <p:cxnSp>
        <p:nvCxnSpPr>
          <p:cNvPr id="258" name="Shape 258"/>
          <p:cNvCxnSpPr/>
          <p:nvPr/>
        </p:nvCxnSpPr>
        <p:spPr>
          <a:xfrm rot="10800000">
            <a:off x="2732314" y="6082878"/>
            <a:ext cx="108856" cy="231551"/>
          </a:xfrm>
          <a:prstGeom prst="straightConnector1">
            <a:avLst/>
          </a:prstGeom>
          <a:noFill/>
          <a:ln w="57150" cap="flat" cmpd="sng">
            <a:solidFill>
              <a:schemeClr val="accent2"/>
            </a:solidFill>
            <a:prstDash val="solid"/>
            <a:miter/>
            <a:headEnd type="none" w="med" len="med"/>
            <a:tailEnd type="triangle" w="lg" len="lg"/>
          </a:ln>
        </p:spPr>
      </p:cxnSp>
      <p:sp>
        <p:nvSpPr>
          <p:cNvPr id="259" name="Shape 259"/>
          <p:cNvSpPr/>
          <p:nvPr/>
        </p:nvSpPr>
        <p:spPr>
          <a:xfrm>
            <a:off x="0" y="-4863"/>
            <a:ext cx="9144000" cy="690663"/>
          </a:xfrm>
          <a:prstGeom prst="rect">
            <a:avLst/>
          </a:prstGeom>
          <a:solidFill>
            <a:schemeClr val="lt1"/>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60" name="Shape 260"/>
          <p:cNvPicPr preferRelativeResize="0"/>
          <p:nvPr/>
        </p:nvPicPr>
        <p:blipFill rotWithShape="1">
          <a:blip r:embed="rId3">
            <a:alphaModFix/>
          </a:blip>
          <a:srcRect t="32522" b="28398"/>
          <a:stretch/>
        </p:blipFill>
        <p:spPr>
          <a:xfrm>
            <a:off x="2895600" y="-4863"/>
            <a:ext cx="3352799" cy="685799"/>
          </a:xfrm>
          <a:prstGeom prst="rect">
            <a:avLst/>
          </a:prstGeom>
          <a:noFill/>
          <a:ln>
            <a:noFill/>
          </a:ln>
        </p:spPr>
      </p:pic>
      <p:sp>
        <p:nvSpPr>
          <p:cNvPr id="261" name="Shape 261"/>
          <p:cNvSpPr/>
          <p:nvPr/>
        </p:nvSpPr>
        <p:spPr>
          <a:xfrm rot="-1371821">
            <a:off x="1799585" y="1800721"/>
            <a:ext cx="623249" cy="558165"/>
          </a:xfrm>
          <a:prstGeom prst="star5">
            <a:avLst>
              <a:gd name="adj" fmla="val 19098"/>
              <a:gd name="hf" fmla="val 105146"/>
              <a:gd name="vf" fmla="val 110557"/>
            </a:avLst>
          </a:prstGeom>
          <a:gradFill>
            <a:gsLst>
              <a:gs pos="0">
                <a:srgbClr val="F99952"/>
              </a:gs>
              <a:gs pos="50000">
                <a:srgbClr val="FF8C23"/>
              </a:gs>
              <a:gs pos="100000">
                <a:srgbClr val="E37B13"/>
              </a:gs>
            </a:gsLst>
            <a:lin ang="5400000" scaled="0"/>
          </a:gradFill>
          <a:ln w="9525" cap="flat" cmpd="sng">
            <a:solidFill>
              <a:schemeClr val="accent2"/>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163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0" y="1202220"/>
            <a:ext cx="7647363" cy="4755632"/>
          </a:xfrm>
          <a:prstGeom prst="rect">
            <a:avLst/>
          </a:prstGeom>
        </p:spPr>
      </p:pic>
      <p:sp>
        <p:nvSpPr>
          <p:cNvPr id="2" name="Slide Number Placeholder 1"/>
          <p:cNvSpPr>
            <a:spLocks noGrp="1"/>
          </p:cNvSpPr>
          <p:nvPr>
            <p:ph type="sldNum" sz="quarter" idx="12"/>
          </p:nvPr>
        </p:nvSpPr>
        <p:spPr/>
        <p:txBody>
          <a:bodyPr/>
          <a:lstStyle/>
          <a:p>
            <a:fld id="{8307FF15-AF5D-455B-A6B9-330CEB148377}" type="slidenum">
              <a:rPr lang="en-US" smtClean="0"/>
              <a:pPr/>
              <a:t>7</a:t>
            </a:fld>
            <a:endParaRPr lang="en-US" dirty="0"/>
          </a:p>
        </p:txBody>
      </p:sp>
      <p:sp>
        <p:nvSpPr>
          <p:cNvPr id="4" name="TextBox 3"/>
          <p:cNvSpPr txBox="1"/>
          <p:nvPr/>
        </p:nvSpPr>
        <p:spPr>
          <a:xfrm>
            <a:off x="1524000" y="248113"/>
            <a:ext cx="6858000" cy="954107"/>
          </a:xfrm>
          <a:prstGeom prst="rect">
            <a:avLst/>
          </a:prstGeom>
          <a:noFill/>
        </p:spPr>
        <p:txBody>
          <a:bodyPr wrap="square" rtlCol="0">
            <a:spAutoFit/>
          </a:bodyPr>
          <a:lstStyle/>
          <a:p>
            <a:r>
              <a:rPr lang="en-US" sz="3200" dirty="0" smtClean="0">
                <a:latin typeface="Tw Cen MT" pitchFamily="34" charset="0"/>
              </a:rPr>
              <a:t>Getting Started- Register</a:t>
            </a:r>
          </a:p>
          <a:p>
            <a:r>
              <a:rPr lang="en-US" sz="2400" dirty="0" smtClean="0">
                <a:latin typeface="Tw Cen MT" pitchFamily="34" charset="0"/>
              </a:rPr>
              <a:t>Click </a:t>
            </a:r>
            <a:r>
              <a:rPr lang="en-US" sz="2400" dirty="0">
                <a:latin typeface="Tw Cen MT" pitchFamily="34" charset="0"/>
              </a:rPr>
              <a:t>Researcher Tab at top of RM website page.</a:t>
            </a:r>
          </a:p>
        </p:txBody>
      </p:sp>
      <p:cxnSp>
        <p:nvCxnSpPr>
          <p:cNvPr id="5" name="Straight Arrow Connector 4"/>
          <p:cNvCxnSpPr/>
          <p:nvPr/>
        </p:nvCxnSpPr>
        <p:spPr>
          <a:xfrm flipV="1">
            <a:off x="1905000" y="1412691"/>
            <a:ext cx="1085850" cy="74363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257800" y="4267200"/>
            <a:ext cx="1085850" cy="74363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05400" y="3873611"/>
            <a:ext cx="1085850" cy="74363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3545840" y="1447878"/>
            <a:ext cx="4219892" cy="708449"/>
          </a:xfrm>
          <a:prstGeom prst="rect">
            <a:avLst/>
          </a:prstGeom>
        </p:spPr>
      </p:pic>
    </p:spTree>
    <p:extLst>
      <p:ext uri="{BB962C8B-B14F-4D97-AF65-F5344CB8AC3E}">
        <p14:creationId xmlns:p14="http://schemas.microsoft.com/office/powerpoint/2010/main" val="421251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67600" y="1524000"/>
            <a:ext cx="914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752600" y="3519246"/>
            <a:ext cx="6915150" cy="2844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118905" y="67407"/>
            <a:ext cx="7805895" cy="3472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041708"/>
            <a:ext cx="1020954" cy="1020954"/>
          </a:xfrm>
          <a:prstGeom prst="rect">
            <a:avLst/>
          </a:prstGeom>
        </p:spPr>
      </p:pic>
    </p:spTree>
    <p:extLst>
      <p:ext uri="{BB962C8B-B14F-4D97-AF65-F5344CB8AC3E}">
        <p14:creationId xmlns:p14="http://schemas.microsoft.com/office/powerpoint/2010/main" val="17232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749" y="3200400"/>
            <a:ext cx="7953375" cy="2972290"/>
          </a:xfrm>
          <a:prstGeom prst="rect">
            <a:avLst/>
          </a:prstGeom>
        </p:spPr>
      </p:pic>
      <p:pic>
        <p:nvPicPr>
          <p:cNvPr id="5" name="Picture 4"/>
          <p:cNvPicPr>
            <a:picLocks noChangeAspect="1"/>
          </p:cNvPicPr>
          <p:nvPr/>
        </p:nvPicPr>
        <p:blipFill>
          <a:blip r:embed="rId4"/>
          <a:stretch>
            <a:fillRect/>
          </a:stretch>
        </p:blipFill>
        <p:spPr>
          <a:xfrm>
            <a:off x="838200" y="285750"/>
            <a:ext cx="6848475" cy="2914650"/>
          </a:xfrm>
          <a:prstGeom prst="rect">
            <a:avLst/>
          </a:prstGeom>
        </p:spPr>
      </p:pic>
    </p:spTree>
    <p:extLst>
      <p:ext uri="{BB962C8B-B14F-4D97-AF65-F5344CB8AC3E}">
        <p14:creationId xmlns:p14="http://schemas.microsoft.com/office/powerpoint/2010/main" val="325868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M">
      <a:dk1>
        <a:srgbClr val="000000"/>
      </a:dk1>
      <a:lt1>
        <a:srgbClr val="FFFFFF"/>
      </a:lt1>
      <a:dk2>
        <a:srgbClr val="FFFFFF"/>
      </a:dk2>
      <a:lt2>
        <a:srgbClr val="F2F2F2"/>
      </a:lt2>
      <a:accent1>
        <a:srgbClr val="007367"/>
      </a:accent1>
      <a:accent2>
        <a:srgbClr val="F68D2E"/>
      </a:accent2>
      <a:accent3>
        <a:srgbClr val="A2ACAB"/>
      </a:accent3>
      <a:accent4>
        <a:srgbClr val="62C0CB"/>
      </a:accent4>
      <a:accent5>
        <a:srgbClr val="00A9E0"/>
      </a:accent5>
      <a:accent6>
        <a:srgbClr val="968C8C"/>
      </a:accent6>
      <a:hlink>
        <a:srgbClr val="008080"/>
      </a:hlink>
      <a:folHlink>
        <a:srgbClr val="0073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2539</TotalTime>
  <Words>3739</Words>
  <Application>Microsoft Office PowerPoint</Application>
  <PresentationFormat>On-screen Show (4:3)</PresentationFormat>
  <Paragraphs>332</Paragraphs>
  <Slides>59</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ＭＳ Ｐゴシック</vt:lpstr>
      <vt:lpstr>Arial</vt:lpstr>
      <vt:lpstr>Book Antiqua</vt:lpstr>
      <vt:lpstr>Calibri</vt:lpstr>
      <vt:lpstr>Noto Sans Symbols</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Message for “Not Eligible” Volunteers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Dunkel, Leah</dc:creator>
  <cp:lastModifiedBy>Tina Patrece Ward</cp:lastModifiedBy>
  <cp:revision>46</cp:revision>
  <dcterms:modified xsi:type="dcterms:W3CDTF">2019-08-14T14:40:42Z</dcterms:modified>
</cp:coreProperties>
</file>